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7"/>
  </p:notesMasterIdLst>
  <p:sldIdLst>
    <p:sldId id="256" r:id="rId5"/>
    <p:sldId id="259" r:id="rId6"/>
    <p:sldId id="287" r:id="rId7"/>
    <p:sldId id="260" r:id="rId8"/>
    <p:sldId id="257" r:id="rId9"/>
    <p:sldId id="258" r:id="rId10"/>
    <p:sldId id="276" r:id="rId11"/>
    <p:sldId id="275" r:id="rId12"/>
    <p:sldId id="263" r:id="rId13"/>
    <p:sldId id="262" r:id="rId14"/>
    <p:sldId id="261" r:id="rId15"/>
    <p:sldId id="266" r:id="rId16"/>
    <p:sldId id="268" r:id="rId17"/>
    <p:sldId id="264" r:id="rId18"/>
    <p:sldId id="265" r:id="rId19"/>
    <p:sldId id="269" r:id="rId20"/>
    <p:sldId id="267" r:id="rId21"/>
    <p:sldId id="279" r:id="rId22"/>
    <p:sldId id="285" r:id="rId23"/>
    <p:sldId id="270" r:id="rId24"/>
    <p:sldId id="273" r:id="rId25"/>
    <p:sldId id="271" r:id="rId26"/>
    <p:sldId id="274" r:id="rId27"/>
    <p:sldId id="277" r:id="rId28"/>
    <p:sldId id="282" r:id="rId29"/>
    <p:sldId id="281" r:id="rId30"/>
    <p:sldId id="283" r:id="rId31"/>
    <p:sldId id="278" r:id="rId32"/>
    <p:sldId id="284" r:id="rId33"/>
    <p:sldId id="280" r:id="rId34"/>
    <p:sldId id="286" r:id="rId35"/>
    <p:sldId id="272"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2" autoAdjust="0"/>
    <p:restoredTop sz="94660"/>
  </p:normalViewPr>
  <p:slideViewPr>
    <p:cSldViewPr snapToGrid="0">
      <p:cViewPr varScale="1">
        <p:scale>
          <a:sx n="83" d="100"/>
          <a:sy n="83" d="100"/>
        </p:scale>
        <p:origin x="47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B998B-62BA-42AB-8E16-42F6CC2C3DCE}" type="datetimeFigureOut">
              <a:rPr lang="fr-BE" smtClean="0"/>
              <a:t>25-11-22</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FF5FB-988D-4D2C-9191-81EC636E6574}" type="slidenum">
              <a:rPr lang="fr-BE" smtClean="0"/>
              <a:t>‹N°›</a:t>
            </a:fld>
            <a:endParaRPr lang="fr-BE"/>
          </a:p>
        </p:txBody>
      </p:sp>
    </p:spTree>
    <p:extLst>
      <p:ext uri="{BB962C8B-B14F-4D97-AF65-F5344CB8AC3E}">
        <p14:creationId xmlns:p14="http://schemas.microsoft.com/office/powerpoint/2010/main" val="69962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DAE493-82CE-4312-A6B3-AE0A28E8140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58230AA1-4E86-4070-9229-43C996EE24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400A35FB-EE44-449C-BE2F-F65731DE7F68}"/>
              </a:ext>
            </a:extLst>
          </p:cNvPr>
          <p:cNvSpPr>
            <a:spLocks noGrp="1"/>
          </p:cNvSpPr>
          <p:nvPr>
            <p:ph type="dt" sz="half" idx="10"/>
          </p:nvPr>
        </p:nvSpPr>
        <p:spPr/>
        <p:txBody>
          <a:bodyPr/>
          <a:lstStyle/>
          <a:p>
            <a:fld id="{61F25CFA-1E57-4FC2-867E-6C13E2992EB3}" type="datetime1">
              <a:rPr lang="fr-BE" smtClean="0"/>
              <a:t>25-11-22</a:t>
            </a:fld>
            <a:endParaRPr lang="fr-BE"/>
          </a:p>
        </p:txBody>
      </p:sp>
      <p:sp>
        <p:nvSpPr>
          <p:cNvPr id="5" name="Espace réservé du pied de page 4">
            <a:extLst>
              <a:ext uri="{FF2B5EF4-FFF2-40B4-BE49-F238E27FC236}">
                <a16:creationId xmlns:a16="http://schemas.microsoft.com/office/drawing/2014/main" id="{FF736835-40B3-4AE2-A640-031949965D4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3D9F4134-8A21-47E5-9165-2B0426E6F49F}"/>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2774115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E1358B-0903-44F3-8D2F-F46746F253EC}"/>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3FD90313-AF5B-4211-822F-75C0F7EBBDF1}"/>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65D67A45-3E26-45DE-8858-D59E6FEAEA6A}"/>
              </a:ext>
            </a:extLst>
          </p:cNvPr>
          <p:cNvSpPr>
            <a:spLocks noGrp="1"/>
          </p:cNvSpPr>
          <p:nvPr>
            <p:ph type="dt" sz="half" idx="10"/>
          </p:nvPr>
        </p:nvSpPr>
        <p:spPr/>
        <p:txBody>
          <a:bodyPr/>
          <a:lstStyle/>
          <a:p>
            <a:fld id="{334ECACD-0354-453E-8309-ACEB6BDA2B23}" type="datetime1">
              <a:rPr lang="fr-BE" smtClean="0"/>
              <a:t>25-11-22</a:t>
            </a:fld>
            <a:endParaRPr lang="fr-BE"/>
          </a:p>
        </p:txBody>
      </p:sp>
      <p:sp>
        <p:nvSpPr>
          <p:cNvPr id="5" name="Espace réservé du pied de page 4">
            <a:extLst>
              <a:ext uri="{FF2B5EF4-FFF2-40B4-BE49-F238E27FC236}">
                <a16:creationId xmlns:a16="http://schemas.microsoft.com/office/drawing/2014/main" id="{729660D3-6D3C-4838-B327-2459896F36B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B22767DE-5FDA-4D34-8C62-7CBD9A079B73}"/>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4201551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9662F79-5147-4AA6-8C96-C5F2781421E8}"/>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9367CDC-9E1B-4914-922C-7C344B045921}"/>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5CABCE52-B242-4809-9139-21A01794526C}"/>
              </a:ext>
            </a:extLst>
          </p:cNvPr>
          <p:cNvSpPr>
            <a:spLocks noGrp="1"/>
          </p:cNvSpPr>
          <p:nvPr>
            <p:ph type="dt" sz="half" idx="10"/>
          </p:nvPr>
        </p:nvSpPr>
        <p:spPr/>
        <p:txBody>
          <a:bodyPr/>
          <a:lstStyle/>
          <a:p>
            <a:fld id="{7ADC4827-45E0-4642-9539-276DB9788CCC}" type="datetime1">
              <a:rPr lang="fr-BE" smtClean="0"/>
              <a:t>25-11-22</a:t>
            </a:fld>
            <a:endParaRPr lang="fr-BE"/>
          </a:p>
        </p:txBody>
      </p:sp>
      <p:sp>
        <p:nvSpPr>
          <p:cNvPr id="5" name="Espace réservé du pied de page 4">
            <a:extLst>
              <a:ext uri="{FF2B5EF4-FFF2-40B4-BE49-F238E27FC236}">
                <a16:creationId xmlns:a16="http://schemas.microsoft.com/office/drawing/2014/main" id="{9DE497FB-593E-4A53-81C1-550BB01739F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620EF1B-E08C-4415-B3EA-7140AA7DF856}"/>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58863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DD3AF4-EDAB-49FC-AA5E-29CBF29B80F0}"/>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4FD78476-AA93-4097-9BC5-280A76D94FBA}"/>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3496D2AC-2334-49F3-9EA7-4C94A3444C26}"/>
              </a:ext>
            </a:extLst>
          </p:cNvPr>
          <p:cNvSpPr>
            <a:spLocks noGrp="1"/>
          </p:cNvSpPr>
          <p:nvPr>
            <p:ph type="dt" sz="half" idx="10"/>
          </p:nvPr>
        </p:nvSpPr>
        <p:spPr/>
        <p:txBody>
          <a:bodyPr/>
          <a:lstStyle/>
          <a:p>
            <a:fld id="{B4E2393C-5CE5-4E5E-8D61-87F8D2747A0A}" type="datetime1">
              <a:rPr lang="fr-BE" smtClean="0"/>
              <a:t>25-11-22</a:t>
            </a:fld>
            <a:endParaRPr lang="fr-BE"/>
          </a:p>
        </p:txBody>
      </p:sp>
      <p:sp>
        <p:nvSpPr>
          <p:cNvPr id="5" name="Espace réservé du pied de page 4">
            <a:extLst>
              <a:ext uri="{FF2B5EF4-FFF2-40B4-BE49-F238E27FC236}">
                <a16:creationId xmlns:a16="http://schemas.microsoft.com/office/drawing/2014/main" id="{6A7CA6FA-AAD4-4964-A37C-8E70FC81F32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16092F3-D297-4B06-9559-1B7E956FB6C9}"/>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409943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420DC4-14E8-4808-ACF3-CDD9BE9F5F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98F79A92-DA0F-4421-ABA1-25F6B16BB7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FECC2953-2470-4A3D-A4DD-7660C5FD55F1}"/>
              </a:ext>
            </a:extLst>
          </p:cNvPr>
          <p:cNvSpPr>
            <a:spLocks noGrp="1"/>
          </p:cNvSpPr>
          <p:nvPr>
            <p:ph type="dt" sz="half" idx="10"/>
          </p:nvPr>
        </p:nvSpPr>
        <p:spPr/>
        <p:txBody>
          <a:bodyPr/>
          <a:lstStyle/>
          <a:p>
            <a:fld id="{DEDC217E-F56A-4BBB-B162-4C961E97D421}" type="datetime1">
              <a:rPr lang="fr-BE" smtClean="0"/>
              <a:t>25-11-22</a:t>
            </a:fld>
            <a:endParaRPr lang="fr-BE"/>
          </a:p>
        </p:txBody>
      </p:sp>
      <p:sp>
        <p:nvSpPr>
          <p:cNvPr id="5" name="Espace réservé du pied de page 4">
            <a:extLst>
              <a:ext uri="{FF2B5EF4-FFF2-40B4-BE49-F238E27FC236}">
                <a16:creationId xmlns:a16="http://schemas.microsoft.com/office/drawing/2014/main" id="{0AEE5948-0DD3-4A77-9CCF-009879785A2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80C59BCF-4C87-422C-A445-EEB3D3652A01}"/>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1486126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C1D787-8F79-41D4-8FC5-DDA2071CF542}"/>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C73E81C-DF1F-4056-8C31-1ED0EC145171}"/>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D2782611-B73C-4E28-ACC4-41EFC0D60622}"/>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00C1B90A-BA75-4C27-B8DC-08EFC84D679D}"/>
              </a:ext>
            </a:extLst>
          </p:cNvPr>
          <p:cNvSpPr>
            <a:spLocks noGrp="1"/>
          </p:cNvSpPr>
          <p:nvPr>
            <p:ph type="dt" sz="half" idx="10"/>
          </p:nvPr>
        </p:nvSpPr>
        <p:spPr/>
        <p:txBody>
          <a:bodyPr/>
          <a:lstStyle/>
          <a:p>
            <a:fld id="{7B239284-F0CC-41F4-B9E8-2CC0411D49A5}" type="datetime1">
              <a:rPr lang="fr-BE" smtClean="0"/>
              <a:t>25-11-22</a:t>
            </a:fld>
            <a:endParaRPr lang="fr-BE"/>
          </a:p>
        </p:txBody>
      </p:sp>
      <p:sp>
        <p:nvSpPr>
          <p:cNvPr id="6" name="Espace réservé du pied de page 5">
            <a:extLst>
              <a:ext uri="{FF2B5EF4-FFF2-40B4-BE49-F238E27FC236}">
                <a16:creationId xmlns:a16="http://schemas.microsoft.com/office/drawing/2014/main" id="{774BB852-5D58-4620-976A-84963ED3D691}"/>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84268705-2EE3-47A9-889E-EDBFEC76805B}"/>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174721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842A4B-9DE5-4347-8958-D65339665943}"/>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50069792-6B2B-4A42-8E81-38CD5CE9A8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A9A27665-CD71-41DE-A2A8-CC0BA4CB0A72}"/>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ED2F3A79-CBC6-4BD6-A342-ABD9ADC8B4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1CB7EE30-7F3F-4225-949B-BDA62927DA3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19CC3289-058A-4111-9881-6E65BF333021}"/>
              </a:ext>
            </a:extLst>
          </p:cNvPr>
          <p:cNvSpPr>
            <a:spLocks noGrp="1"/>
          </p:cNvSpPr>
          <p:nvPr>
            <p:ph type="dt" sz="half" idx="10"/>
          </p:nvPr>
        </p:nvSpPr>
        <p:spPr/>
        <p:txBody>
          <a:bodyPr/>
          <a:lstStyle/>
          <a:p>
            <a:fld id="{AF4F7A7A-D557-43F2-A6A2-AFB89E7300D3}" type="datetime1">
              <a:rPr lang="fr-BE" smtClean="0"/>
              <a:t>25-11-22</a:t>
            </a:fld>
            <a:endParaRPr lang="fr-BE"/>
          </a:p>
        </p:txBody>
      </p:sp>
      <p:sp>
        <p:nvSpPr>
          <p:cNvPr id="8" name="Espace réservé du pied de page 7">
            <a:extLst>
              <a:ext uri="{FF2B5EF4-FFF2-40B4-BE49-F238E27FC236}">
                <a16:creationId xmlns:a16="http://schemas.microsoft.com/office/drawing/2014/main" id="{8A26B619-129C-4BCB-A1EF-B4C86425AD11}"/>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2A6F442F-597D-4E27-8A46-898A0022193E}"/>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296957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34084C-7A5F-4460-B466-A0C29587700D}"/>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AEE5A571-3EFF-42D5-90AE-F7FA514B6A7B}"/>
              </a:ext>
            </a:extLst>
          </p:cNvPr>
          <p:cNvSpPr>
            <a:spLocks noGrp="1"/>
          </p:cNvSpPr>
          <p:nvPr>
            <p:ph type="dt" sz="half" idx="10"/>
          </p:nvPr>
        </p:nvSpPr>
        <p:spPr/>
        <p:txBody>
          <a:bodyPr/>
          <a:lstStyle/>
          <a:p>
            <a:fld id="{42F432FE-14AA-4491-B236-03B8823E0A7A}" type="datetime1">
              <a:rPr lang="fr-BE" smtClean="0"/>
              <a:t>25-11-22</a:t>
            </a:fld>
            <a:endParaRPr lang="fr-BE"/>
          </a:p>
        </p:txBody>
      </p:sp>
      <p:sp>
        <p:nvSpPr>
          <p:cNvPr id="4" name="Espace réservé du pied de page 3">
            <a:extLst>
              <a:ext uri="{FF2B5EF4-FFF2-40B4-BE49-F238E27FC236}">
                <a16:creationId xmlns:a16="http://schemas.microsoft.com/office/drawing/2014/main" id="{DEC96279-1638-42C5-BAAA-4941EF37C88B}"/>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EF90065-C133-4879-B2FB-B6A8ABDE2DA8}"/>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4282468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91B368B-4CFD-416D-AA6C-BFB78C27D0BC}"/>
              </a:ext>
            </a:extLst>
          </p:cNvPr>
          <p:cNvSpPr>
            <a:spLocks noGrp="1"/>
          </p:cNvSpPr>
          <p:nvPr>
            <p:ph type="dt" sz="half" idx="10"/>
          </p:nvPr>
        </p:nvSpPr>
        <p:spPr/>
        <p:txBody>
          <a:bodyPr/>
          <a:lstStyle/>
          <a:p>
            <a:fld id="{3A9FE574-1EB8-490D-B240-767EA9151FAC}" type="datetime1">
              <a:rPr lang="fr-BE" smtClean="0"/>
              <a:t>25-11-22</a:t>
            </a:fld>
            <a:endParaRPr lang="fr-BE"/>
          </a:p>
        </p:txBody>
      </p:sp>
      <p:sp>
        <p:nvSpPr>
          <p:cNvPr id="3" name="Espace réservé du pied de page 2">
            <a:extLst>
              <a:ext uri="{FF2B5EF4-FFF2-40B4-BE49-F238E27FC236}">
                <a16:creationId xmlns:a16="http://schemas.microsoft.com/office/drawing/2014/main" id="{41F26A9E-A667-426F-A8B3-60E1F6768989}"/>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800DF83F-4838-4670-A332-C8C16ADB9C53}"/>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4275089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2447E2-1474-43B6-B9ED-644A8CE1991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D11C3D6A-9F2D-4E73-ADF9-0622B59889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6ACAD653-E52C-48C6-AFC1-5D01977FC6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55B2B269-76CA-4FA6-91B3-1AECA15B7525}"/>
              </a:ext>
            </a:extLst>
          </p:cNvPr>
          <p:cNvSpPr>
            <a:spLocks noGrp="1"/>
          </p:cNvSpPr>
          <p:nvPr>
            <p:ph type="dt" sz="half" idx="10"/>
          </p:nvPr>
        </p:nvSpPr>
        <p:spPr/>
        <p:txBody>
          <a:bodyPr/>
          <a:lstStyle/>
          <a:p>
            <a:fld id="{7E18C704-7E63-4FF2-8F50-F07D30172BBF}" type="datetime1">
              <a:rPr lang="fr-BE" smtClean="0"/>
              <a:t>25-11-22</a:t>
            </a:fld>
            <a:endParaRPr lang="fr-BE"/>
          </a:p>
        </p:txBody>
      </p:sp>
      <p:sp>
        <p:nvSpPr>
          <p:cNvPr id="6" name="Espace réservé du pied de page 5">
            <a:extLst>
              <a:ext uri="{FF2B5EF4-FFF2-40B4-BE49-F238E27FC236}">
                <a16:creationId xmlns:a16="http://schemas.microsoft.com/office/drawing/2014/main" id="{D5586C14-7344-49D9-9EE3-4D2F28E04E8F}"/>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CA288FDB-7711-4278-87E1-0F3CEA3B8DC4}"/>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33678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A0EF-E787-4C00-9B44-068C368B97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429845E3-6C96-4341-9DCE-C096423830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4CFBAEF2-1EAC-4C16-B036-7E25DC1D23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375047C-0990-4871-8CFC-317AB79DDAC8}"/>
              </a:ext>
            </a:extLst>
          </p:cNvPr>
          <p:cNvSpPr>
            <a:spLocks noGrp="1"/>
          </p:cNvSpPr>
          <p:nvPr>
            <p:ph type="dt" sz="half" idx="10"/>
          </p:nvPr>
        </p:nvSpPr>
        <p:spPr/>
        <p:txBody>
          <a:bodyPr/>
          <a:lstStyle/>
          <a:p>
            <a:fld id="{B05373B8-AABF-4D60-9EBF-F5A7237681CB}" type="datetime1">
              <a:rPr lang="fr-BE" smtClean="0"/>
              <a:t>25-11-22</a:t>
            </a:fld>
            <a:endParaRPr lang="fr-BE"/>
          </a:p>
        </p:txBody>
      </p:sp>
      <p:sp>
        <p:nvSpPr>
          <p:cNvPr id="6" name="Espace réservé du pied de page 5">
            <a:extLst>
              <a:ext uri="{FF2B5EF4-FFF2-40B4-BE49-F238E27FC236}">
                <a16:creationId xmlns:a16="http://schemas.microsoft.com/office/drawing/2014/main" id="{1EFADF10-DD11-47B1-AFF8-448B6D64F0F2}"/>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11D997A6-C335-48CB-B3F0-4E970D2D0AB5}"/>
              </a:ext>
            </a:extLst>
          </p:cNvPr>
          <p:cNvSpPr>
            <a:spLocks noGrp="1"/>
          </p:cNvSpPr>
          <p:nvPr>
            <p:ph type="sldNum" sz="quarter" idx="12"/>
          </p:nvPr>
        </p:nvSpPr>
        <p:spPr/>
        <p:txBody>
          <a:bodyPr/>
          <a:lstStyle/>
          <a:p>
            <a:fld id="{6D6DBB9B-1F52-4903-B67F-EDF59F9FE1E0}" type="slidenum">
              <a:rPr lang="fr-BE" smtClean="0"/>
              <a:t>‹N°›</a:t>
            </a:fld>
            <a:endParaRPr lang="fr-BE"/>
          </a:p>
        </p:txBody>
      </p:sp>
    </p:spTree>
    <p:extLst>
      <p:ext uri="{BB962C8B-B14F-4D97-AF65-F5344CB8AC3E}">
        <p14:creationId xmlns:p14="http://schemas.microsoft.com/office/powerpoint/2010/main" val="2967474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CB34AAB-919B-444D-923E-A4A79C831A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D2E82060-D01C-4C70-8588-180D5ADCA8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EC65EFA-E069-412D-942E-D6683E1830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49552-0535-4CBD-8AD1-6D5F574F796F}" type="datetime1">
              <a:rPr lang="fr-BE" smtClean="0"/>
              <a:t>25-11-22</a:t>
            </a:fld>
            <a:endParaRPr lang="fr-BE"/>
          </a:p>
        </p:txBody>
      </p:sp>
      <p:sp>
        <p:nvSpPr>
          <p:cNvPr id="5" name="Espace réservé du pied de page 4">
            <a:extLst>
              <a:ext uri="{FF2B5EF4-FFF2-40B4-BE49-F238E27FC236}">
                <a16:creationId xmlns:a16="http://schemas.microsoft.com/office/drawing/2014/main" id="{DDC27103-96FD-40BD-AAC8-2C008A3F3A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EDD7A953-769B-4FD8-8D09-09B082F4FF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6DBB9B-1F52-4903-B67F-EDF59F9FE1E0}" type="slidenum">
              <a:rPr lang="fr-BE" smtClean="0"/>
              <a:t>‹N°›</a:t>
            </a:fld>
            <a:endParaRPr lang="fr-BE"/>
          </a:p>
        </p:txBody>
      </p:sp>
    </p:spTree>
    <p:extLst>
      <p:ext uri="{BB962C8B-B14F-4D97-AF65-F5344CB8AC3E}">
        <p14:creationId xmlns:p14="http://schemas.microsoft.com/office/powerpoint/2010/main" val="3037516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mailto:anne.fromont@uclouvain.b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9.jpe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29.jpe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6.jpeg"/><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54452-9AFA-4025-8BC3-1A86EA79386A}"/>
              </a:ext>
            </a:extLst>
          </p:cNvPr>
          <p:cNvSpPr>
            <a:spLocks noGrp="1"/>
          </p:cNvSpPr>
          <p:nvPr>
            <p:ph type="ctrTitle"/>
          </p:nvPr>
        </p:nvSpPr>
        <p:spPr/>
        <p:txBody>
          <a:bodyPr>
            <a:normAutofit fontScale="90000"/>
          </a:bodyPr>
          <a:lstStyle/>
          <a:p>
            <a:r>
              <a:rPr lang="fr-BE" dirty="0"/>
              <a:t>Principes du management de la qualité selon l’approche CQ</a:t>
            </a:r>
          </a:p>
        </p:txBody>
      </p:sp>
      <p:sp>
        <p:nvSpPr>
          <p:cNvPr id="3" name="Sous-titre 2">
            <a:extLst>
              <a:ext uri="{FF2B5EF4-FFF2-40B4-BE49-F238E27FC236}">
                <a16:creationId xmlns:a16="http://schemas.microsoft.com/office/drawing/2014/main" id="{118A3CC6-A8BA-41F8-BFEE-322B88D489AC}"/>
              </a:ext>
            </a:extLst>
          </p:cNvPr>
          <p:cNvSpPr>
            <a:spLocks noGrp="1"/>
          </p:cNvSpPr>
          <p:nvPr>
            <p:ph type="subTitle" idx="1"/>
          </p:nvPr>
        </p:nvSpPr>
        <p:spPr/>
        <p:txBody>
          <a:bodyPr>
            <a:normAutofit/>
          </a:bodyPr>
          <a:lstStyle/>
          <a:p>
            <a:r>
              <a:rPr lang="fr-BE" sz="4400" dirty="0"/>
              <a:t>Quiz </a:t>
            </a:r>
          </a:p>
        </p:txBody>
      </p:sp>
      <p:pic>
        <p:nvPicPr>
          <p:cNvPr id="5" name="Image 4">
            <a:extLst>
              <a:ext uri="{FF2B5EF4-FFF2-40B4-BE49-F238E27FC236}">
                <a16:creationId xmlns:a16="http://schemas.microsoft.com/office/drawing/2014/main" id="{AD8F9F2B-B96A-4DF8-A6AF-5C8EDABB4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724"/>
            <a:ext cx="12192000" cy="1003300"/>
          </a:xfrm>
          <a:prstGeom prst="rect">
            <a:avLst/>
          </a:prstGeom>
        </p:spPr>
      </p:pic>
      <p:pic>
        <p:nvPicPr>
          <p:cNvPr id="6" name="Image 5">
            <a:extLst>
              <a:ext uri="{FF2B5EF4-FFF2-40B4-BE49-F238E27FC236}">
                <a16:creationId xmlns:a16="http://schemas.microsoft.com/office/drawing/2014/main" id="{BA4954BF-35E6-4E90-B3A0-48E4D1BD87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966" y="5735637"/>
            <a:ext cx="1409700" cy="986790"/>
          </a:xfrm>
          <a:prstGeom prst="rect">
            <a:avLst/>
          </a:prstGeom>
        </p:spPr>
      </p:pic>
      <p:sp>
        <p:nvSpPr>
          <p:cNvPr id="7" name="Sous-titre 2">
            <a:extLst>
              <a:ext uri="{FF2B5EF4-FFF2-40B4-BE49-F238E27FC236}">
                <a16:creationId xmlns:a16="http://schemas.microsoft.com/office/drawing/2014/main" id="{A1ECD453-6C14-4A5D-AF8E-153D1B3B7755}"/>
              </a:ext>
            </a:extLst>
          </p:cNvPr>
          <p:cNvSpPr txBox="1">
            <a:spLocks/>
          </p:cNvSpPr>
          <p:nvPr/>
        </p:nvSpPr>
        <p:spPr>
          <a:xfrm>
            <a:off x="2458357" y="5846301"/>
            <a:ext cx="6319883" cy="1234345"/>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BE" dirty="0">
                <a:solidFill>
                  <a:srgbClr val="1B1B1B"/>
                </a:solidFill>
              </a:rPr>
              <a:t>Atelier de formation des formateurs – </a:t>
            </a:r>
            <a:r>
              <a:rPr lang="fr-BE" dirty="0" err="1">
                <a:solidFill>
                  <a:srgbClr val="1B1B1B"/>
                </a:solidFill>
              </a:rPr>
              <a:t>Fev</a:t>
            </a:r>
            <a:r>
              <a:rPr lang="fr-BE" dirty="0">
                <a:solidFill>
                  <a:srgbClr val="1B1B1B"/>
                </a:solidFill>
              </a:rPr>
              <a:t> 2019</a:t>
            </a:r>
          </a:p>
          <a:p>
            <a:pPr algn="l"/>
            <a:r>
              <a:rPr lang="fr-BE" dirty="0">
                <a:solidFill>
                  <a:srgbClr val="1B1B1B"/>
                </a:solidFill>
                <a:hlinkClick r:id="rId4"/>
              </a:rPr>
              <a:t>anne.fromont@uclouvain.be</a:t>
            </a:r>
            <a:endParaRPr lang="fr-BE" dirty="0">
              <a:solidFill>
                <a:srgbClr val="1B1B1B"/>
              </a:solidFill>
            </a:endParaRPr>
          </a:p>
          <a:p>
            <a:pPr algn="l"/>
            <a:endParaRPr lang="fr-BE" dirty="0">
              <a:solidFill>
                <a:srgbClr val="1B1B1B"/>
              </a:solidFill>
            </a:endParaRPr>
          </a:p>
        </p:txBody>
      </p:sp>
      <p:pic>
        <p:nvPicPr>
          <p:cNvPr id="8" name="Image 7">
            <a:extLst>
              <a:ext uri="{FF2B5EF4-FFF2-40B4-BE49-F238E27FC236}">
                <a16:creationId xmlns:a16="http://schemas.microsoft.com/office/drawing/2014/main" id="{0D1E9C14-FE51-4AB0-9E11-ACF067A4FBD1}"/>
              </a:ext>
            </a:extLst>
          </p:cNvPr>
          <p:cNvPicPr>
            <a:picLocks noChangeAspect="1"/>
          </p:cNvPicPr>
          <p:nvPr/>
        </p:nvPicPr>
        <p:blipFill rotWithShape="1">
          <a:blip r:embed="rId5"/>
          <a:srcRect l="23654" t="37419" r="20154" b="26235"/>
          <a:stretch/>
        </p:blipFill>
        <p:spPr>
          <a:xfrm>
            <a:off x="8778240" y="5560494"/>
            <a:ext cx="3334044" cy="1161933"/>
          </a:xfrm>
          <a:prstGeom prst="rect">
            <a:avLst/>
          </a:prstGeom>
        </p:spPr>
      </p:pic>
    </p:spTree>
    <p:extLst>
      <p:ext uri="{BB962C8B-B14F-4D97-AF65-F5344CB8AC3E}">
        <p14:creationId xmlns:p14="http://schemas.microsoft.com/office/powerpoint/2010/main" val="3789720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409700" y="324008"/>
            <a:ext cx="8192761" cy="1325563"/>
          </a:xfrm>
        </p:spPr>
        <p:txBody>
          <a:bodyPr>
            <a:normAutofit/>
          </a:bodyPr>
          <a:lstStyle/>
          <a:p>
            <a:pPr algn="ctr"/>
            <a:r>
              <a:rPr lang="fr-BE" sz="3200" dirty="0"/>
              <a:t>Il est important de considérer toutes les ressources pour obtenir la qualité </a:t>
            </a:r>
          </a:p>
        </p:txBody>
      </p:sp>
      <p:pic>
        <p:nvPicPr>
          <p:cNvPr id="4" name="Image 3">
            <a:extLst>
              <a:ext uri="{FF2B5EF4-FFF2-40B4-BE49-F238E27FC236}">
                <a16:creationId xmlns:a16="http://schemas.microsoft.com/office/drawing/2014/main" id="{44F782F6-4C90-4C55-BE19-FED61D3D8B51}"/>
              </a:ext>
            </a:extLst>
          </p:cNvPr>
          <p:cNvPicPr>
            <a:picLocks noChangeAspect="1"/>
          </p:cNvPicPr>
          <p:nvPr/>
        </p:nvPicPr>
        <p:blipFill>
          <a:blip r:embed="rId2"/>
          <a:stretch>
            <a:fillRect/>
          </a:stretch>
        </p:blipFill>
        <p:spPr>
          <a:xfrm>
            <a:off x="784836" y="1987836"/>
            <a:ext cx="2619375" cy="1743075"/>
          </a:xfrm>
          <a:prstGeom prst="rect">
            <a:avLst/>
          </a:prstGeom>
        </p:spPr>
      </p:pic>
      <p:sp>
        <p:nvSpPr>
          <p:cNvPr id="5" name="ZoneTexte 4">
            <a:extLst>
              <a:ext uri="{FF2B5EF4-FFF2-40B4-BE49-F238E27FC236}">
                <a16:creationId xmlns:a16="http://schemas.microsoft.com/office/drawing/2014/main" id="{BB190650-45FD-4B07-8400-A21488DB8D25}"/>
              </a:ext>
            </a:extLst>
          </p:cNvPr>
          <p:cNvSpPr txBox="1"/>
          <p:nvPr/>
        </p:nvSpPr>
        <p:spPr>
          <a:xfrm>
            <a:off x="507372" y="4104973"/>
            <a:ext cx="2839967" cy="1200329"/>
          </a:xfrm>
          <a:prstGeom prst="rect">
            <a:avLst/>
          </a:prstGeom>
          <a:noFill/>
        </p:spPr>
        <p:txBody>
          <a:bodyPr wrap="square" rtlCol="0">
            <a:spAutoFit/>
          </a:bodyPr>
          <a:lstStyle/>
          <a:p>
            <a:pPr algn="ctr"/>
            <a:r>
              <a:rPr lang="fr-BE" b="1" dirty="0"/>
              <a:t>Matériel</a:t>
            </a:r>
          </a:p>
          <a:p>
            <a:r>
              <a:rPr lang="fr-BE" dirty="0"/>
              <a:t>Il n’est pas possible de faire de la qualité sans un minimum (eau…)</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811842" y="4104973"/>
            <a:ext cx="2999117" cy="923330"/>
          </a:xfrm>
          <a:prstGeom prst="rect">
            <a:avLst/>
          </a:prstGeom>
          <a:noFill/>
        </p:spPr>
        <p:txBody>
          <a:bodyPr wrap="square" rtlCol="0">
            <a:spAutoFit/>
          </a:bodyPr>
          <a:lstStyle/>
          <a:p>
            <a:pPr algn="ctr"/>
            <a:r>
              <a:rPr lang="fr-BE" b="1" dirty="0"/>
              <a:t>Les fonds</a:t>
            </a:r>
          </a:p>
          <a:p>
            <a:pPr algn="ctr"/>
            <a:r>
              <a:rPr lang="fr-BE" dirty="0"/>
              <a:t>Avec assez d’argent, on peut tout faire</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9030960" y="4104973"/>
            <a:ext cx="2653668" cy="1200329"/>
          </a:xfrm>
          <a:prstGeom prst="rect">
            <a:avLst/>
          </a:prstGeom>
          <a:noFill/>
        </p:spPr>
        <p:txBody>
          <a:bodyPr wrap="square" rtlCol="0">
            <a:spAutoFit/>
          </a:bodyPr>
          <a:lstStyle/>
          <a:p>
            <a:pPr algn="ctr"/>
            <a:r>
              <a:rPr lang="fr-BE" b="1" dirty="0"/>
              <a:t>Les ressources humaines</a:t>
            </a:r>
          </a:p>
          <a:p>
            <a:pPr algn="ctr"/>
            <a:r>
              <a:rPr lang="fr-BE" dirty="0"/>
              <a:t>Des personnels compétents et suffisants assurent la qualité </a:t>
            </a:r>
          </a:p>
        </p:txBody>
      </p:sp>
      <p:pic>
        <p:nvPicPr>
          <p:cNvPr id="11" name="Image 10">
            <a:extLst>
              <a:ext uri="{FF2B5EF4-FFF2-40B4-BE49-F238E27FC236}">
                <a16:creationId xmlns:a16="http://schemas.microsoft.com/office/drawing/2014/main" id="{D3917A4F-FA0C-4532-AE96-FD14F0AFBCEB}"/>
              </a:ext>
            </a:extLst>
          </p:cNvPr>
          <p:cNvPicPr>
            <a:picLocks noChangeAspect="1"/>
          </p:cNvPicPr>
          <p:nvPr/>
        </p:nvPicPr>
        <p:blipFill>
          <a:blip r:embed="rId3"/>
          <a:stretch>
            <a:fillRect/>
          </a:stretch>
        </p:blipFill>
        <p:spPr>
          <a:xfrm>
            <a:off x="4811842" y="1331478"/>
            <a:ext cx="2999117" cy="2671482"/>
          </a:xfrm>
          <a:prstGeom prst="rect">
            <a:avLst/>
          </a:prstGeom>
        </p:spPr>
      </p:pic>
      <p:pic>
        <p:nvPicPr>
          <p:cNvPr id="12" name="Image 11">
            <a:extLst>
              <a:ext uri="{FF2B5EF4-FFF2-40B4-BE49-F238E27FC236}">
                <a16:creationId xmlns:a16="http://schemas.microsoft.com/office/drawing/2014/main" id="{53ED748F-3204-4691-AEB2-47774AFFF00F}"/>
              </a:ext>
            </a:extLst>
          </p:cNvPr>
          <p:cNvPicPr>
            <a:picLocks noChangeAspect="1"/>
          </p:cNvPicPr>
          <p:nvPr/>
        </p:nvPicPr>
        <p:blipFill>
          <a:blip r:embed="rId4"/>
          <a:stretch>
            <a:fillRect/>
          </a:stretch>
        </p:blipFill>
        <p:spPr>
          <a:xfrm>
            <a:off x="9030960" y="2181278"/>
            <a:ext cx="2847975" cy="1609725"/>
          </a:xfrm>
          <a:prstGeom prst="rect">
            <a:avLst/>
          </a:prstGeom>
        </p:spPr>
      </p:pic>
      <p:sp>
        <p:nvSpPr>
          <p:cNvPr id="13" name="Signe Plus 12">
            <a:extLst>
              <a:ext uri="{FF2B5EF4-FFF2-40B4-BE49-F238E27FC236}">
                <a16:creationId xmlns:a16="http://schemas.microsoft.com/office/drawing/2014/main" id="{08954A3E-7FEA-4CB9-9ACD-00EF4A543203}"/>
              </a:ext>
            </a:extLst>
          </p:cNvPr>
          <p:cNvSpPr/>
          <p:nvPr/>
        </p:nvSpPr>
        <p:spPr>
          <a:xfrm>
            <a:off x="3867380" y="2394867"/>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Signe Plus 13">
            <a:extLst>
              <a:ext uri="{FF2B5EF4-FFF2-40B4-BE49-F238E27FC236}">
                <a16:creationId xmlns:a16="http://schemas.microsoft.com/office/drawing/2014/main" id="{482EB31A-4A45-4A96-A6BB-11C1097DE8DC}"/>
              </a:ext>
            </a:extLst>
          </p:cNvPr>
          <p:cNvSpPr/>
          <p:nvPr/>
        </p:nvSpPr>
        <p:spPr>
          <a:xfrm>
            <a:off x="7810960" y="2352632"/>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Espace réservé du numéro de diapositive 2">
            <a:extLst>
              <a:ext uri="{FF2B5EF4-FFF2-40B4-BE49-F238E27FC236}">
                <a16:creationId xmlns:a16="http://schemas.microsoft.com/office/drawing/2014/main" id="{E03095FB-80C4-4397-B970-4D26E9A9B95A}"/>
              </a:ext>
            </a:extLst>
          </p:cNvPr>
          <p:cNvSpPr>
            <a:spLocks noGrp="1"/>
          </p:cNvSpPr>
          <p:nvPr>
            <p:ph type="sldNum" sz="quarter" idx="12"/>
          </p:nvPr>
        </p:nvSpPr>
        <p:spPr/>
        <p:txBody>
          <a:bodyPr/>
          <a:lstStyle/>
          <a:p>
            <a:fld id="{6D6DBB9B-1F52-4903-B67F-EDF59F9FE1E0}" type="slidenum">
              <a:rPr lang="fr-BE" smtClean="0"/>
              <a:t>10</a:t>
            </a:fld>
            <a:endParaRPr lang="fr-BE"/>
          </a:p>
        </p:txBody>
      </p:sp>
      <p:pic>
        <p:nvPicPr>
          <p:cNvPr id="15" name="Image 14">
            <a:extLst>
              <a:ext uri="{FF2B5EF4-FFF2-40B4-BE49-F238E27FC236}">
                <a16:creationId xmlns:a16="http://schemas.microsoft.com/office/drawing/2014/main" id="{9C5E6AC9-6230-4D1A-9D02-AC8E6AE2D5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6" name="Image 15">
            <a:extLst>
              <a:ext uri="{FF2B5EF4-FFF2-40B4-BE49-F238E27FC236}">
                <a16:creationId xmlns:a16="http://schemas.microsoft.com/office/drawing/2014/main" id="{B84B053C-BFAD-4A68-B288-83C9E0C06E31}"/>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17" name="Rectangle 16">
            <a:extLst>
              <a:ext uri="{FF2B5EF4-FFF2-40B4-BE49-F238E27FC236}">
                <a16:creationId xmlns:a16="http://schemas.microsoft.com/office/drawing/2014/main" id="{E887C484-48BB-4B2C-8DDD-01A53C095D43}"/>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342068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Image 37">
            <a:extLst>
              <a:ext uri="{FF2B5EF4-FFF2-40B4-BE49-F238E27FC236}">
                <a16:creationId xmlns:a16="http://schemas.microsoft.com/office/drawing/2014/main" id="{2CABBAB7-2F9A-4E2D-9D1E-353DFB9DD620}"/>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116064" y="677765"/>
            <a:ext cx="10894256" cy="1325563"/>
          </a:xfrm>
        </p:spPr>
        <p:txBody>
          <a:bodyPr>
            <a:normAutofit/>
          </a:bodyPr>
          <a:lstStyle/>
          <a:p>
            <a:r>
              <a:rPr lang="fr-BE" sz="3200" dirty="0"/>
              <a:t>5- Que doit on regarder pour s’assurer de la qualité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507372" y="4104973"/>
            <a:ext cx="2839967" cy="1200329"/>
          </a:xfrm>
          <a:prstGeom prst="rect">
            <a:avLst/>
          </a:prstGeom>
          <a:noFill/>
        </p:spPr>
        <p:txBody>
          <a:bodyPr wrap="square" rtlCol="0">
            <a:spAutoFit/>
          </a:bodyPr>
          <a:lstStyle/>
          <a:p>
            <a:pPr algn="ctr"/>
            <a:r>
              <a:rPr lang="fr-BE" b="1" dirty="0"/>
              <a:t>Les intrants</a:t>
            </a:r>
          </a:p>
          <a:p>
            <a:pPr algn="ctr"/>
            <a:r>
              <a:rPr lang="fr-BE" dirty="0"/>
              <a:t>Si on ne met pas les bonnes ressources, on n’arrivera pas à la qualité</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811842" y="4104973"/>
            <a:ext cx="2999117" cy="923330"/>
          </a:xfrm>
          <a:prstGeom prst="rect">
            <a:avLst/>
          </a:prstGeom>
          <a:noFill/>
        </p:spPr>
        <p:txBody>
          <a:bodyPr wrap="square" rtlCol="0">
            <a:spAutoFit/>
          </a:bodyPr>
          <a:lstStyle/>
          <a:p>
            <a:pPr algn="ctr"/>
            <a:r>
              <a:rPr lang="fr-BE" b="1" dirty="0"/>
              <a:t>Les processus</a:t>
            </a:r>
          </a:p>
          <a:p>
            <a:pPr algn="ctr"/>
            <a:r>
              <a:rPr lang="fr-BE" dirty="0"/>
              <a:t>Comprendre ce qu’il se passe est le cœur de la qualité</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9030960" y="4104973"/>
            <a:ext cx="2653668" cy="923330"/>
          </a:xfrm>
          <a:prstGeom prst="rect">
            <a:avLst/>
          </a:prstGeom>
          <a:noFill/>
        </p:spPr>
        <p:txBody>
          <a:bodyPr wrap="square" rtlCol="0">
            <a:spAutoFit/>
          </a:bodyPr>
          <a:lstStyle/>
          <a:p>
            <a:pPr algn="ctr"/>
            <a:r>
              <a:rPr lang="fr-BE" b="1" dirty="0"/>
              <a:t>Les résultats</a:t>
            </a:r>
          </a:p>
          <a:p>
            <a:pPr algn="ctr"/>
            <a:r>
              <a:rPr lang="fr-BE" dirty="0"/>
              <a:t>En mesurant les résultats, on s’assure de la qualité</a:t>
            </a:r>
          </a:p>
        </p:txBody>
      </p:sp>
      <p:sp>
        <p:nvSpPr>
          <p:cNvPr id="13" name="AutoShape 4">
            <a:extLst>
              <a:ext uri="{FF2B5EF4-FFF2-40B4-BE49-F238E27FC236}">
                <a16:creationId xmlns:a16="http://schemas.microsoft.com/office/drawing/2014/main" id="{94AACAFB-060F-4502-ADC8-AE078B0F7BAB}"/>
              </a:ext>
            </a:extLst>
          </p:cNvPr>
          <p:cNvSpPr>
            <a:spLocks noChangeArrowheads="1"/>
          </p:cNvSpPr>
          <p:nvPr/>
        </p:nvSpPr>
        <p:spPr bwMode="auto">
          <a:xfrm>
            <a:off x="1238529" y="2038373"/>
            <a:ext cx="1684162" cy="2133600"/>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Ressources</a:t>
            </a:r>
          </a:p>
        </p:txBody>
      </p:sp>
      <p:sp>
        <p:nvSpPr>
          <p:cNvPr id="14" name="AutoShape 6">
            <a:extLst>
              <a:ext uri="{FF2B5EF4-FFF2-40B4-BE49-F238E27FC236}">
                <a16:creationId xmlns:a16="http://schemas.microsoft.com/office/drawing/2014/main" id="{C0F12159-9088-42A0-913A-D656D8C8D398}"/>
              </a:ext>
            </a:extLst>
          </p:cNvPr>
          <p:cNvSpPr>
            <a:spLocks noChangeArrowheads="1"/>
          </p:cNvSpPr>
          <p:nvPr/>
        </p:nvSpPr>
        <p:spPr bwMode="auto">
          <a:xfrm>
            <a:off x="8719934" y="1802020"/>
            <a:ext cx="1656184" cy="2128838"/>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Résultats</a:t>
            </a:r>
          </a:p>
        </p:txBody>
      </p:sp>
      <p:grpSp>
        <p:nvGrpSpPr>
          <p:cNvPr id="15" name="Group 37">
            <a:extLst>
              <a:ext uri="{FF2B5EF4-FFF2-40B4-BE49-F238E27FC236}">
                <a16:creationId xmlns:a16="http://schemas.microsoft.com/office/drawing/2014/main" id="{D049123A-2FC8-4F09-A32C-36590345B7E8}"/>
              </a:ext>
            </a:extLst>
          </p:cNvPr>
          <p:cNvGrpSpPr>
            <a:grpSpLocks/>
          </p:cNvGrpSpPr>
          <p:nvPr/>
        </p:nvGrpSpPr>
        <p:grpSpPr bwMode="auto">
          <a:xfrm>
            <a:off x="10104482" y="1648733"/>
            <a:ext cx="1677027" cy="2350597"/>
            <a:chOff x="5301" y="1116"/>
            <a:chExt cx="1333" cy="2027"/>
          </a:xfrm>
        </p:grpSpPr>
        <p:sp>
          <p:nvSpPr>
            <p:cNvPr id="16" name="Oval 13">
              <a:extLst>
                <a:ext uri="{FF2B5EF4-FFF2-40B4-BE49-F238E27FC236}">
                  <a16:creationId xmlns:a16="http://schemas.microsoft.com/office/drawing/2014/main" id="{85455B36-9E08-46F2-9296-48F0932F421B}"/>
                </a:ext>
              </a:extLst>
            </p:cNvPr>
            <p:cNvSpPr>
              <a:spLocks noChangeArrowheads="1"/>
            </p:cNvSpPr>
            <p:nvPr/>
          </p:nvSpPr>
          <p:spPr bwMode="auto">
            <a:xfrm>
              <a:off x="5301" y="1116"/>
              <a:ext cx="1104" cy="672"/>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du Personnel</a:t>
              </a:r>
            </a:p>
          </p:txBody>
        </p:sp>
        <p:sp>
          <p:nvSpPr>
            <p:cNvPr id="17" name="Oval 14">
              <a:extLst>
                <a:ext uri="{FF2B5EF4-FFF2-40B4-BE49-F238E27FC236}">
                  <a16:creationId xmlns:a16="http://schemas.microsoft.com/office/drawing/2014/main" id="{7C8F5543-BC3F-4C1A-825A-9641A1261A42}"/>
                </a:ext>
              </a:extLst>
            </p:cNvPr>
            <p:cNvSpPr>
              <a:spLocks noChangeArrowheads="1"/>
            </p:cNvSpPr>
            <p:nvPr/>
          </p:nvSpPr>
          <p:spPr bwMode="auto">
            <a:xfrm>
              <a:off x="5351" y="2567"/>
              <a:ext cx="1200" cy="576"/>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Bénéfices pour </a:t>
              </a:r>
            </a:p>
            <a:p>
              <a:pPr algn="ctr"/>
              <a:r>
                <a:rPr lang="fr-FR" sz="1600" dirty="0">
                  <a:latin typeface="Gravur-Condensed" pitchFamily="34" charset="0"/>
                </a:rPr>
                <a:t>La société</a:t>
              </a:r>
            </a:p>
          </p:txBody>
        </p:sp>
        <p:sp>
          <p:nvSpPr>
            <p:cNvPr id="18" name="Oval 15">
              <a:extLst>
                <a:ext uri="{FF2B5EF4-FFF2-40B4-BE49-F238E27FC236}">
                  <a16:creationId xmlns:a16="http://schemas.microsoft.com/office/drawing/2014/main" id="{FD268F4D-6D5E-4C09-B5B2-9244EE320D17}"/>
                </a:ext>
              </a:extLst>
            </p:cNvPr>
            <p:cNvSpPr>
              <a:spLocks noChangeArrowheads="1"/>
            </p:cNvSpPr>
            <p:nvPr/>
          </p:nvSpPr>
          <p:spPr bwMode="auto">
            <a:xfrm>
              <a:off x="5530" y="1842"/>
              <a:ext cx="1104" cy="624"/>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Des usagers</a:t>
              </a:r>
            </a:p>
          </p:txBody>
        </p:sp>
      </p:grpSp>
      <p:sp>
        <p:nvSpPr>
          <p:cNvPr id="19" name="AutoShape 5">
            <a:extLst>
              <a:ext uri="{FF2B5EF4-FFF2-40B4-BE49-F238E27FC236}">
                <a16:creationId xmlns:a16="http://schemas.microsoft.com/office/drawing/2014/main" id="{0FA96880-AFEE-4B61-A48D-0659F687A1AC}"/>
              </a:ext>
            </a:extLst>
          </p:cNvPr>
          <p:cNvSpPr>
            <a:spLocks noChangeArrowheads="1"/>
          </p:cNvSpPr>
          <p:nvPr/>
        </p:nvSpPr>
        <p:spPr bwMode="auto">
          <a:xfrm>
            <a:off x="5080997" y="1781339"/>
            <a:ext cx="2133600" cy="2133600"/>
          </a:xfrm>
          <a:prstGeom prst="rightArrow">
            <a:avLst>
              <a:gd name="adj1" fmla="val 50000"/>
              <a:gd name="adj2" fmla="val 25000"/>
            </a:avLst>
          </a:prstGeom>
          <a:solidFill>
            <a:srgbClr val="FFFF00">
              <a:alpha val="50195"/>
            </a:srgbClr>
          </a:solidFill>
          <a:ln w="9525">
            <a:solidFill>
              <a:schemeClr val="tx1"/>
            </a:solidFill>
            <a:miter lim="800000"/>
            <a:headEnd/>
            <a:tailEnd/>
          </a:ln>
        </p:spPr>
        <p:txBody>
          <a:bodyPr wrap="none" anchor="ctr"/>
          <a:lstStyle/>
          <a:p>
            <a:pPr algn="ctr"/>
            <a:r>
              <a:rPr lang="en-GB">
                <a:latin typeface="Comic Sans MS" pitchFamily="66" charset="0"/>
              </a:rPr>
              <a:t> </a:t>
            </a:r>
            <a:r>
              <a:rPr lang="fr-FR">
                <a:latin typeface="Comic Sans MS" pitchFamily="66" charset="0"/>
              </a:rPr>
              <a:t>Processus</a:t>
            </a:r>
          </a:p>
        </p:txBody>
      </p:sp>
      <p:grpSp>
        <p:nvGrpSpPr>
          <p:cNvPr id="20" name="Groupe 88">
            <a:extLst>
              <a:ext uri="{FF2B5EF4-FFF2-40B4-BE49-F238E27FC236}">
                <a16:creationId xmlns:a16="http://schemas.microsoft.com/office/drawing/2014/main" id="{49614E42-C9FE-4938-8101-09F03D47E07F}"/>
              </a:ext>
            </a:extLst>
          </p:cNvPr>
          <p:cNvGrpSpPr>
            <a:grpSpLocks/>
          </p:cNvGrpSpPr>
          <p:nvPr/>
        </p:nvGrpSpPr>
        <p:grpSpPr bwMode="auto">
          <a:xfrm>
            <a:off x="5135519" y="2313250"/>
            <a:ext cx="1905000" cy="1069777"/>
            <a:chOff x="3671888" y="3197225"/>
            <a:chExt cx="1905000" cy="1069777"/>
          </a:xfrm>
        </p:grpSpPr>
        <p:sp>
          <p:nvSpPr>
            <p:cNvPr id="21" name="Text Box 8">
              <a:extLst>
                <a:ext uri="{FF2B5EF4-FFF2-40B4-BE49-F238E27FC236}">
                  <a16:creationId xmlns:a16="http://schemas.microsoft.com/office/drawing/2014/main" id="{6392DC3E-EA86-4DBE-9CD7-0C13EBC803C8}"/>
                </a:ext>
              </a:extLst>
            </p:cNvPr>
            <p:cNvSpPr txBox="1">
              <a:spLocks noChangeArrowheads="1"/>
            </p:cNvSpPr>
            <p:nvPr/>
          </p:nvSpPr>
          <p:spPr bwMode="auto">
            <a:xfrm>
              <a:off x="36718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JCAHO</a:t>
              </a:r>
            </a:p>
          </p:txBody>
        </p:sp>
        <p:sp>
          <p:nvSpPr>
            <p:cNvPr id="22" name="Text Box 9">
              <a:extLst>
                <a:ext uri="{FF2B5EF4-FFF2-40B4-BE49-F238E27FC236}">
                  <a16:creationId xmlns:a16="http://schemas.microsoft.com/office/drawing/2014/main" id="{BB59BA59-0D5C-4288-AB31-8F6BEB8237EF}"/>
                </a:ext>
              </a:extLst>
            </p:cNvPr>
            <p:cNvSpPr txBox="1">
              <a:spLocks noChangeArrowheads="1"/>
            </p:cNvSpPr>
            <p:nvPr/>
          </p:nvSpPr>
          <p:spPr bwMode="auto">
            <a:xfrm>
              <a:off x="47386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dirty="0">
                  <a:solidFill>
                    <a:srgbClr val="FFFFFF"/>
                  </a:solidFill>
                  <a:latin typeface="Calibri" pitchFamily="34" charset="0"/>
                </a:rPr>
                <a:t>EFQM</a:t>
              </a:r>
            </a:p>
          </p:txBody>
        </p:sp>
        <p:sp>
          <p:nvSpPr>
            <p:cNvPr id="23" name="Text Box 10">
              <a:extLst>
                <a:ext uri="{FF2B5EF4-FFF2-40B4-BE49-F238E27FC236}">
                  <a16:creationId xmlns:a16="http://schemas.microsoft.com/office/drawing/2014/main" id="{CD842B69-84C2-49D6-8E55-DA1F3C72B1BD}"/>
                </a:ext>
              </a:extLst>
            </p:cNvPr>
            <p:cNvSpPr txBox="1">
              <a:spLocks noChangeArrowheads="1"/>
            </p:cNvSpPr>
            <p:nvPr/>
          </p:nvSpPr>
          <p:spPr bwMode="auto">
            <a:xfrm>
              <a:off x="3748088" y="3959225"/>
              <a:ext cx="6096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KTQ</a:t>
              </a:r>
            </a:p>
          </p:txBody>
        </p:sp>
        <p:sp>
          <p:nvSpPr>
            <p:cNvPr id="24" name="Text Box 11">
              <a:extLst>
                <a:ext uri="{FF2B5EF4-FFF2-40B4-BE49-F238E27FC236}">
                  <a16:creationId xmlns:a16="http://schemas.microsoft.com/office/drawing/2014/main" id="{E7839A40-E9A1-476D-A11C-47E6B70007CD}"/>
                </a:ext>
              </a:extLst>
            </p:cNvPr>
            <p:cNvSpPr txBox="1">
              <a:spLocks noChangeArrowheads="1"/>
            </p:cNvSpPr>
            <p:nvPr/>
          </p:nvSpPr>
          <p:spPr bwMode="auto">
            <a:xfrm>
              <a:off x="4814888" y="3959225"/>
              <a:ext cx="6858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CQG</a:t>
              </a:r>
            </a:p>
          </p:txBody>
        </p:sp>
      </p:grpSp>
      <p:sp>
        <p:nvSpPr>
          <p:cNvPr id="25" name="AutoShape 24">
            <a:extLst>
              <a:ext uri="{FF2B5EF4-FFF2-40B4-BE49-F238E27FC236}">
                <a16:creationId xmlns:a16="http://schemas.microsoft.com/office/drawing/2014/main" id="{6C547D9A-A0D9-4A7E-932C-F7DEC935AE03}"/>
              </a:ext>
            </a:extLst>
          </p:cNvPr>
          <p:cNvSpPr>
            <a:spLocks noChangeArrowheads="1"/>
          </p:cNvSpPr>
          <p:nvPr/>
        </p:nvSpPr>
        <p:spPr bwMode="auto">
          <a:xfrm>
            <a:off x="4775479" y="1665285"/>
            <a:ext cx="2625800" cy="2297304"/>
          </a:xfrm>
          <a:prstGeom prst="cube">
            <a:avLst>
              <a:gd name="adj" fmla="val 25000"/>
            </a:avLst>
          </a:prstGeom>
          <a:solidFill>
            <a:schemeClr val="tx1"/>
          </a:solidFill>
          <a:ln w="9525">
            <a:solidFill>
              <a:schemeClr val="tx1"/>
            </a:solidFill>
            <a:miter lim="800000"/>
            <a:headEnd/>
            <a:tailEnd/>
          </a:ln>
        </p:spPr>
        <p:txBody>
          <a:bodyPr wrap="none" anchor="ctr"/>
          <a:lstStyle/>
          <a:p>
            <a:pPr algn="ctr"/>
            <a:endParaRPr lang="fr-FR" sz="4000">
              <a:latin typeface="Times New Roman" pitchFamily="18" charset="0"/>
            </a:endParaRPr>
          </a:p>
        </p:txBody>
      </p:sp>
      <p:grpSp>
        <p:nvGrpSpPr>
          <p:cNvPr id="26" name="Group 39">
            <a:extLst>
              <a:ext uri="{FF2B5EF4-FFF2-40B4-BE49-F238E27FC236}">
                <a16:creationId xmlns:a16="http://schemas.microsoft.com/office/drawing/2014/main" id="{947407EF-E7AC-4942-ACA3-566CFE575631}"/>
              </a:ext>
            </a:extLst>
          </p:cNvPr>
          <p:cNvGrpSpPr>
            <a:grpSpLocks/>
          </p:cNvGrpSpPr>
          <p:nvPr/>
        </p:nvGrpSpPr>
        <p:grpSpPr bwMode="auto">
          <a:xfrm>
            <a:off x="4558911" y="2201987"/>
            <a:ext cx="3024338" cy="1659367"/>
            <a:chOff x="1792" y="1434"/>
            <a:chExt cx="2241" cy="1242"/>
          </a:xfrm>
        </p:grpSpPr>
        <p:sp>
          <p:nvSpPr>
            <p:cNvPr id="27" name="Text Box 31">
              <a:extLst>
                <a:ext uri="{FF2B5EF4-FFF2-40B4-BE49-F238E27FC236}">
                  <a16:creationId xmlns:a16="http://schemas.microsoft.com/office/drawing/2014/main" id="{BB4A7DDA-83C5-44B8-BC5A-17B62D3E8C12}"/>
                </a:ext>
              </a:extLst>
            </p:cNvPr>
            <p:cNvSpPr txBox="1">
              <a:spLocks noChangeArrowheads="1"/>
            </p:cNvSpPr>
            <p:nvPr/>
          </p:nvSpPr>
          <p:spPr bwMode="auto">
            <a:xfrm>
              <a:off x="3020" y="240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Evaluer</a:t>
              </a:r>
            </a:p>
          </p:txBody>
        </p:sp>
        <p:sp>
          <p:nvSpPr>
            <p:cNvPr id="28" name="Text Box 28">
              <a:extLst>
                <a:ext uri="{FF2B5EF4-FFF2-40B4-BE49-F238E27FC236}">
                  <a16:creationId xmlns:a16="http://schemas.microsoft.com/office/drawing/2014/main" id="{D94941F5-0000-4DF2-A86E-62F678A08169}"/>
                </a:ext>
              </a:extLst>
            </p:cNvPr>
            <p:cNvSpPr txBox="1">
              <a:spLocks noChangeArrowheads="1"/>
            </p:cNvSpPr>
            <p:nvPr/>
          </p:nvSpPr>
          <p:spPr bwMode="auto">
            <a:xfrm>
              <a:off x="1792" y="1434"/>
              <a:ext cx="829"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Planifier</a:t>
              </a:r>
            </a:p>
          </p:txBody>
        </p:sp>
        <p:sp>
          <p:nvSpPr>
            <p:cNvPr id="29" name="Text Box 29">
              <a:extLst>
                <a:ext uri="{FF2B5EF4-FFF2-40B4-BE49-F238E27FC236}">
                  <a16:creationId xmlns:a16="http://schemas.microsoft.com/office/drawing/2014/main" id="{408A8986-88F7-494C-BF26-091C347D6D22}"/>
                </a:ext>
              </a:extLst>
            </p:cNvPr>
            <p:cNvSpPr txBox="1">
              <a:spLocks noChangeArrowheads="1"/>
            </p:cNvSpPr>
            <p:nvPr/>
          </p:nvSpPr>
          <p:spPr bwMode="auto">
            <a:xfrm>
              <a:off x="3205" y="143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Exécuter</a:t>
              </a:r>
              <a:endParaRPr lang="fr-FR" dirty="0">
                <a:solidFill>
                  <a:srgbClr val="FFFFFF"/>
                </a:solidFill>
                <a:latin typeface="Gravur-Condensed" pitchFamily="34" charset="0"/>
              </a:endParaRPr>
            </a:p>
          </p:txBody>
        </p:sp>
        <p:sp>
          <p:nvSpPr>
            <p:cNvPr id="30" name="Text Box 30">
              <a:extLst>
                <a:ext uri="{FF2B5EF4-FFF2-40B4-BE49-F238E27FC236}">
                  <a16:creationId xmlns:a16="http://schemas.microsoft.com/office/drawing/2014/main" id="{1F2E2DC9-5B1A-4C3D-ACDC-ACA966AE71FC}"/>
                </a:ext>
              </a:extLst>
            </p:cNvPr>
            <p:cNvSpPr txBox="1">
              <a:spLocks noChangeArrowheads="1"/>
            </p:cNvSpPr>
            <p:nvPr/>
          </p:nvSpPr>
          <p:spPr bwMode="auto">
            <a:xfrm>
              <a:off x="1959" y="2404"/>
              <a:ext cx="793" cy="272"/>
            </a:xfrm>
            <a:prstGeom prst="rect">
              <a:avLst/>
            </a:prstGeom>
            <a:noFill/>
            <a:ln w="9525">
              <a:solidFill>
                <a:schemeClr val="tx1"/>
              </a:solidFill>
              <a:miter lim="800000"/>
              <a:headEnd/>
              <a:tailEnd/>
            </a:ln>
          </p:spPr>
          <p:txBody>
            <a:bodyPr wrap="square">
              <a:spAutoFit/>
            </a:bodyPr>
            <a:lstStyle/>
            <a:p>
              <a:pPr algn="ctr">
                <a:spcBef>
                  <a:spcPct val="50000"/>
                </a:spcBef>
              </a:pPr>
              <a:r>
                <a:rPr lang="fr-FR" sz="1400" dirty="0">
                  <a:solidFill>
                    <a:srgbClr val="FFFFFF"/>
                  </a:solidFill>
                  <a:latin typeface="Gravur-Condensed" pitchFamily="34" charset="0"/>
                </a:rPr>
                <a:t>Réadapter</a:t>
              </a:r>
            </a:p>
          </p:txBody>
        </p:sp>
      </p:grpSp>
      <p:grpSp>
        <p:nvGrpSpPr>
          <p:cNvPr id="31" name="Group 38">
            <a:extLst>
              <a:ext uri="{FF2B5EF4-FFF2-40B4-BE49-F238E27FC236}">
                <a16:creationId xmlns:a16="http://schemas.microsoft.com/office/drawing/2014/main" id="{04D87F1E-A2AB-4DA6-9B4C-04FF397291F6}"/>
              </a:ext>
            </a:extLst>
          </p:cNvPr>
          <p:cNvGrpSpPr>
            <a:grpSpLocks/>
          </p:cNvGrpSpPr>
          <p:nvPr/>
        </p:nvGrpSpPr>
        <p:grpSpPr bwMode="auto">
          <a:xfrm>
            <a:off x="5351543" y="2117605"/>
            <a:ext cx="1364665" cy="1596550"/>
            <a:chOff x="2250" y="1542"/>
            <a:chExt cx="961" cy="1075"/>
          </a:xfrm>
        </p:grpSpPr>
        <p:sp>
          <p:nvSpPr>
            <p:cNvPr id="32" name="Oval 27">
              <a:extLst>
                <a:ext uri="{FF2B5EF4-FFF2-40B4-BE49-F238E27FC236}">
                  <a16:creationId xmlns:a16="http://schemas.microsoft.com/office/drawing/2014/main" id="{1F15ED4C-BC4B-495A-B858-66AF8E355B43}"/>
                </a:ext>
              </a:extLst>
            </p:cNvPr>
            <p:cNvSpPr>
              <a:spLocks noChangeArrowheads="1"/>
            </p:cNvSpPr>
            <p:nvPr/>
          </p:nvSpPr>
          <p:spPr bwMode="auto">
            <a:xfrm>
              <a:off x="2250" y="1616"/>
              <a:ext cx="961" cy="932"/>
            </a:xfrm>
            <a:prstGeom prst="ellipse">
              <a:avLst/>
            </a:prstGeom>
            <a:noFill/>
            <a:ln w="127000">
              <a:solidFill>
                <a:schemeClr val="bg1"/>
              </a:solidFill>
              <a:round/>
              <a:headEnd/>
              <a:tailEnd/>
            </a:ln>
          </p:spPr>
          <p:txBody>
            <a:bodyPr wrap="none" anchor="ctr"/>
            <a:lstStyle/>
            <a:p>
              <a:endParaRPr lang="fr-FR">
                <a:latin typeface="Gravur-Condensed" pitchFamily="34" charset="0"/>
              </a:endParaRPr>
            </a:p>
          </p:txBody>
        </p:sp>
        <p:sp>
          <p:nvSpPr>
            <p:cNvPr id="33" name="AutoShape 25">
              <a:extLst>
                <a:ext uri="{FF2B5EF4-FFF2-40B4-BE49-F238E27FC236}">
                  <a16:creationId xmlns:a16="http://schemas.microsoft.com/office/drawing/2014/main" id="{EC470008-F409-4566-B715-7EB03BBAEB39}"/>
                </a:ext>
              </a:extLst>
            </p:cNvPr>
            <p:cNvSpPr>
              <a:spLocks noChangeArrowheads="1"/>
            </p:cNvSpPr>
            <p:nvPr/>
          </p:nvSpPr>
          <p:spPr bwMode="auto">
            <a:xfrm>
              <a:off x="2366" y="1888"/>
              <a:ext cx="741" cy="362"/>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GB" sz="1400" dirty="0">
                  <a:solidFill>
                    <a:srgbClr val="000000"/>
                  </a:solidFill>
                  <a:latin typeface="Gravur-Condensed" pitchFamily="34" charset="0"/>
                </a:rPr>
                <a:t> </a:t>
              </a:r>
              <a:r>
                <a:rPr lang="fr-FR" sz="1400" dirty="0">
                  <a:solidFill>
                    <a:srgbClr val="000000"/>
                  </a:solidFill>
                  <a:latin typeface="Gravur-Condensed" pitchFamily="34" charset="0"/>
                </a:rPr>
                <a:t>Processus</a:t>
              </a:r>
            </a:p>
          </p:txBody>
        </p:sp>
        <p:sp>
          <p:nvSpPr>
            <p:cNvPr id="34" name="AutoShape 32">
              <a:extLst>
                <a:ext uri="{FF2B5EF4-FFF2-40B4-BE49-F238E27FC236}">
                  <a16:creationId xmlns:a16="http://schemas.microsoft.com/office/drawing/2014/main" id="{6A533D24-CF0E-4BD2-B771-803ECC224437}"/>
                </a:ext>
              </a:extLst>
            </p:cNvPr>
            <p:cNvSpPr>
              <a:spLocks noChangeArrowheads="1"/>
            </p:cNvSpPr>
            <p:nvPr/>
          </p:nvSpPr>
          <p:spPr bwMode="auto">
            <a:xfrm rot="13269746">
              <a:off x="2621" y="1542"/>
              <a:ext cx="184" cy="182"/>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sp>
          <p:nvSpPr>
            <p:cNvPr id="35" name="AutoShape 33">
              <a:extLst>
                <a:ext uri="{FF2B5EF4-FFF2-40B4-BE49-F238E27FC236}">
                  <a16:creationId xmlns:a16="http://schemas.microsoft.com/office/drawing/2014/main" id="{A51AA7BB-37B6-45A1-BB99-2A453F42DC56}"/>
                </a:ext>
              </a:extLst>
            </p:cNvPr>
            <p:cNvSpPr>
              <a:spLocks noChangeArrowheads="1"/>
            </p:cNvSpPr>
            <p:nvPr/>
          </p:nvSpPr>
          <p:spPr bwMode="auto">
            <a:xfrm rot="3036806">
              <a:off x="2752" y="2434"/>
              <a:ext cx="181" cy="185"/>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grpSp>
      <p:sp>
        <p:nvSpPr>
          <p:cNvPr id="36" name="Rectangle 35">
            <a:extLst>
              <a:ext uri="{FF2B5EF4-FFF2-40B4-BE49-F238E27FC236}">
                <a16:creationId xmlns:a16="http://schemas.microsoft.com/office/drawing/2014/main" id="{242C1628-6EC6-4E3D-8C8A-4D1FE4F352DB}"/>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F1A727CC-E99A-403B-BB54-A90741918628}"/>
              </a:ext>
            </a:extLst>
          </p:cNvPr>
          <p:cNvSpPr>
            <a:spLocks noGrp="1"/>
          </p:cNvSpPr>
          <p:nvPr>
            <p:ph type="sldNum" sz="quarter" idx="12"/>
          </p:nvPr>
        </p:nvSpPr>
        <p:spPr/>
        <p:txBody>
          <a:bodyPr/>
          <a:lstStyle/>
          <a:p>
            <a:fld id="{6D6DBB9B-1F52-4903-B67F-EDF59F9FE1E0}" type="slidenum">
              <a:rPr lang="fr-BE" smtClean="0"/>
              <a:t>11</a:t>
            </a:fld>
            <a:endParaRPr lang="fr-BE"/>
          </a:p>
        </p:txBody>
      </p:sp>
      <p:pic>
        <p:nvPicPr>
          <p:cNvPr id="37" name="Image 36">
            <a:extLst>
              <a:ext uri="{FF2B5EF4-FFF2-40B4-BE49-F238E27FC236}">
                <a16:creationId xmlns:a16="http://schemas.microsoft.com/office/drawing/2014/main" id="{BDC91162-515B-4B16-A1F7-B8E36E97DE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sp>
        <p:nvSpPr>
          <p:cNvPr id="39" name="Rectangle 38">
            <a:extLst>
              <a:ext uri="{FF2B5EF4-FFF2-40B4-BE49-F238E27FC236}">
                <a16:creationId xmlns:a16="http://schemas.microsoft.com/office/drawing/2014/main" id="{6F34AE04-898E-4D2D-945E-F7FCE9907039}"/>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86965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4)">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4)">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heel(4)">
                                      <p:cBhvr>
                                        <p:cTn id="17" dur="2000"/>
                                        <p:tgtEl>
                                          <p:spTgt spid="31"/>
                                        </p:tgtEl>
                                      </p:cBhvr>
                                    </p:animEffect>
                                  </p:childTnLst>
                                </p:cTn>
                              </p:par>
                              <p:par>
                                <p:cTn id="18" presetID="21" presetClass="entr" presetSubtype="4"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heel(4)">
                                      <p:cBhvr>
                                        <p:cTn id="20"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534474" y="338818"/>
            <a:ext cx="7700364" cy="1325563"/>
          </a:xfrm>
        </p:spPr>
        <p:txBody>
          <a:bodyPr>
            <a:noAutofit/>
          </a:bodyPr>
          <a:lstStyle/>
          <a:p>
            <a:r>
              <a:rPr lang="fr-BE" sz="3200" dirty="0"/>
              <a:t>Intrants, processus et résultats représentent différentes formes de qualité. Toutes sont importantes.</a:t>
            </a:r>
          </a:p>
        </p:txBody>
      </p:sp>
      <p:sp>
        <p:nvSpPr>
          <p:cNvPr id="5" name="ZoneTexte 4">
            <a:extLst>
              <a:ext uri="{FF2B5EF4-FFF2-40B4-BE49-F238E27FC236}">
                <a16:creationId xmlns:a16="http://schemas.microsoft.com/office/drawing/2014/main" id="{BB190650-45FD-4B07-8400-A21488DB8D25}"/>
              </a:ext>
            </a:extLst>
          </p:cNvPr>
          <p:cNvSpPr txBox="1"/>
          <p:nvPr/>
        </p:nvSpPr>
        <p:spPr>
          <a:xfrm>
            <a:off x="507372" y="4104973"/>
            <a:ext cx="2839967" cy="1200329"/>
          </a:xfrm>
          <a:prstGeom prst="rect">
            <a:avLst/>
          </a:prstGeom>
          <a:noFill/>
        </p:spPr>
        <p:txBody>
          <a:bodyPr wrap="square" rtlCol="0">
            <a:spAutoFit/>
          </a:bodyPr>
          <a:lstStyle/>
          <a:p>
            <a:pPr algn="ctr"/>
            <a:r>
              <a:rPr lang="fr-BE" b="1" dirty="0"/>
              <a:t>Les intrants</a:t>
            </a:r>
          </a:p>
          <a:p>
            <a:pPr algn="ctr"/>
            <a:r>
              <a:rPr lang="fr-BE" dirty="0"/>
              <a:t>Si on ne met pas les bonnes ressources, on n’arrivera pas à la qualité</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811842" y="4104973"/>
            <a:ext cx="2999117" cy="923330"/>
          </a:xfrm>
          <a:prstGeom prst="rect">
            <a:avLst/>
          </a:prstGeom>
          <a:noFill/>
        </p:spPr>
        <p:txBody>
          <a:bodyPr wrap="square" rtlCol="0">
            <a:spAutoFit/>
          </a:bodyPr>
          <a:lstStyle/>
          <a:p>
            <a:pPr algn="ctr"/>
            <a:r>
              <a:rPr lang="fr-BE" b="1" dirty="0"/>
              <a:t>Les processus</a:t>
            </a:r>
          </a:p>
          <a:p>
            <a:pPr algn="ctr"/>
            <a:r>
              <a:rPr lang="fr-BE" dirty="0"/>
              <a:t>Comprendre ce qu’il se passe est le cœur de la qualité</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9030960" y="4104973"/>
            <a:ext cx="2653668" cy="923330"/>
          </a:xfrm>
          <a:prstGeom prst="rect">
            <a:avLst/>
          </a:prstGeom>
          <a:noFill/>
        </p:spPr>
        <p:txBody>
          <a:bodyPr wrap="square" rtlCol="0">
            <a:spAutoFit/>
          </a:bodyPr>
          <a:lstStyle/>
          <a:p>
            <a:pPr algn="ctr"/>
            <a:r>
              <a:rPr lang="fr-BE" b="1" dirty="0"/>
              <a:t>Les résultats</a:t>
            </a:r>
          </a:p>
          <a:p>
            <a:pPr algn="ctr"/>
            <a:r>
              <a:rPr lang="fr-BE" dirty="0"/>
              <a:t>En mesurant les résultats, on s’assure de la qualité</a:t>
            </a:r>
          </a:p>
        </p:txBody>
      </p:sp>
      <p:sp>
        <p:nvSpPr>
          <p:cNvPr id="13" name="AutoShape 4">
            <a:extLst>
              <a:ext uri="{FF2B5EF4-FFF2-40B4-BE49-F238E27FC236}">
                <a16:creationId xmlns:a16="http://schemas.microsoft.com/office/drawing/2014/main" id="{94AACAFB-060F-4502-ADC8-AE078B0F7BAB}"/>
              </a:ext>
            </a:extLst>
          </p:cNvPr>
          <p:cNvSpPr>
            <a:spLocks noChangeArrowheads="1"/>
          </p:cNvSpPr>
          <p:nvPr/>
        </p:nvSpPr>
        <p:spPr bwMode="auto">
          <a:xfrm>
            <a:off x="1238529" y="2038373"/>
            <a:ext cx="1684162" cy="2133600"/>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Ressources</a:t>
            </a:r>
          </a:p>
        </p:txBody>
      </p:sp>
      <p:sp>
        <p:nvSpPr>
          <p:cNvPr id="14" name="AutoShape 6">
            <a:extLst>
              <a:ext uri="{FF2B5EF4-FFF2-40B4-BE49-F238E27FC236}">
                <a16:creationId xmlns:a16="http://schemas.microsoft.com/office/drawing/2014/main" id="{C0F12159-9088-42A0-913A-D656D8C8D398}"/>
              </a:ext>
            </a:extLst>
          </p:cNvPr>
          <p:cNvSpPr>
            <a:spLocks noChangeArrowheads="1"/>
          </p:cNvSpPr>
          <p:nvPr/>
        </p:nvSpPr>
        <p:spPr bwMode="auto">
          <a:xfrm>
            <a:off x="8719934" y="1802020"/>
            <a:ext cx="1656184" cy="2128838"/>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Résultats</a:t>
            </a:r>
          </a:p>
        </p:txBody>
      </p:sp>
      <p:grpSp>
        <p:nvGrpSpPr>
          <p:cNvPr id="15" name="Group 37">
            <a:extLst>
              <a:ext uri="{FF2B5EF4-FFF2-40B4-BE49-F238E27FC236}">
                <a16:creationId xmlns:a16="http://schemas.microsoft.com/office/drawing/2014/main" id="{D049123A-2FC8-4F09-A32C-36590345B7E8}"/>
              </a:ext>
            </a:extLst>
          </p:cNvPr>
          <p:cNvGrpSpPr>
            <a:grpSpLocks/>
          </p:cNvGrpSpPr>
          <p:nvPr/>
        </p:nvGrpSpPr>
        <p:grpSpPr bwMode="auto">
          <a:xfrm>
            <a:off x="10104482" y="1648733"/>
            <a:ext cx="1677027" cy="2350597"/>
            <a:chOff x="5301" y="1116"/>
            <a:chExt cx="1333" cy="2027"/>
          </a:xfrm>
        </p:grpSpPr>
        <p:sp>
          <p:nvSpPr>
            <p:cNvPr id="16" name="Oval 13">
              <a:extLst>
                <a:ext uri="{FF2B5EF4-FFF2-40B4-BE49-F238E27FC236}">
                  <a16:creationId xmlns:a16="http://schemas.microsoft.com/office/drawing/2014/main" id="{85455B36-9E08-46F2-9296-48F0932F421B}"/>
                </a:ext>
              </a:extLst>
            </p:cNvPr>
            <p:cNvSpPr>
              <a:spLocks noChangeArrowheads="1"/>
            </p:cNvSpPr>
            <p:nvPr/>
          </p:nvSpPr>
          <p:spPr bwMode="auto">
            <a:xfrm>
              <a:off x="5301" y="1116"/>
              <a:ext cx="1104" cy="672"/>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du Personnel</a:t>
              </a:r>
            </a:p>
          </p:txBody>
        </p:sp>
        <p:sp>
          <p:nvSpPr>
            <p:cNvPr id="17" name="Oval 14">
              <a:extLst>
                <a:ext uri="{FF2B5EF4-FFF2-40B4-BE49-F238E27FC236}">
                  <a16:creationId xmlns:a16="http://schemas.microsoft.com/office/drawing/2014/main" id="{7C8F5543-BC3F-4C1A-825A-9641A1261A42}"/>
                </a:ext>
              </a:extLst>
            </p:cNvPr>
            <p:cNvSpPr>
              <a:spLocks noChangeArrowheads="1"/>
            </p:cNvSpPr>
            <p:nvPr/>
          </p:nvSpPr>
          <p:spPr bwMode="auto">
            <a:xfrm>
              <a:off x="5351" y="2567"/>
              <a:ext cx="1200" cy="576"/>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Bénéfices pour </a:t>
              </a:r>
            </a:p>
            <a:p>
              <a:pPr algn="ctr"/>
              <a:r>
                <a:rPr lang="fr-FR" sz="1600" dirty="0">
                  <a:latin typeface="Gravur-Condensed" pitchFamily="34" charset="0"/>
                </a:rPr>
                <a:t>La société</a:t>
              </a:r>
            </a:p>
          </p:txBody>
        </p:sp>
        <p:sp>
          <p:nvSpPr>
            <p:cNvPr id="18" name="Oval 15">
              <a:extLst>
                <a:ext uri="{FF2B5EF4-FFF2-40B4-BE49-F238E27FC236}">
                  <a16:creationId xmlns:a16="http://schemas.microsoft.com/office/drawing/2014/main" id="{FD268F4D-6D5E-4C09-B5B2-9244EE320D17}"/>
                </a:ext>
              </a:extLst>
            </p:cNvPr>
            <p:cNvSpPr>
              <a:spLocks noChangeArrowheads="1"/>
            </p:cNvSpPr>
            <p:nvPr/>
          </p:nvSpPr>
          <p:spPr bwMode="auto">
            <a:xfrm>
              <a:off x="5530" y="1842"/>
              <a:ext cx="1104" cy="624"/>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Des usagers</a:t>
              </a:r>
            </a:p>
          </p:txBody>
        </p:sp>
      </p:grpSp>
      <p:sp>
        <p:nvSpPr>
          <p:cNvPr id="19" name="AutoShape 5">
            <a:extLst>
              <a:ext uri="{FF2B5EF4-FFF2-40B4-BE49-F238E27FC236}">
                <a16:creationId xmlns:a16="http://schemas.microsoft.com/office/drawing/2014/main" id="{0FA96880-AFEE-4B61-A48D-0659F687A1AC}"/>
              </a:ext>
            </a:extLst>
          </p:cNvPr>
          <p:cNvSpPr>
            <a:spLocks noChangeArrowheads="1"/>
          </p:cNvSpPr>
          <p:nvPr/>
        </p:nvSpPr>
        <p:spPr bwMode="auto">
          <a:xfrm>
            <a:off x="5080997" y="1781339"/>
            <a:ext cx="2133600" cy="2133600"/>
          </a:xfrm>
          <a:prstGeom prst="rightArrow">
            <a:avLst>
              <a:gd name="adj1" fmla="val 50000"/>
              <a:gd name="adj2" fmla="val 25000"/>
            </a:avLst>
          </a:prstGeom>
          <a:solidFill>
            <a:srgbClr val="FFFF00">
              <a:alpha val="50195"/>
            </a:srgbClr>
          </a:solidFill>
          <a:ln w="9525">
            <a:solidFill>
              <a:schemeClr val="tx1"/>
            </a:solidFill>
            <a:miter lim="800000"/>
            <a:headEnd/>
            <a:tailEnd/>
          </a:ln>
        </p:spPr>
        <p:txBody>
          <a:bodyPr wrap="none" anchor="ctr"/>
          <a:lstStyle/>
          <a:p>
            <a:pPr algn="ctr"/>
            <a:r>
              <a:rPr lang="en-GB">
                <a:latin typeface="Comic Sans MS" pitchFamily="66" charset="0"/>
              </a:rPr>
              <a:t> </a:t>
            </a:r>
            <a:r>
              <a:rPr lang="fr-FR">
                <a:latin typeface="Comic Sans MS" pitchFamily="66" charset="0"/>
              </a:rPr>
              <a:t>Processus</a:t>
            </a:r>
          </a:p>
        </p:txBody>
      </p:sp>
      <p:grpSp>
        <p:nvGrpSpPr>
          <p:cNvPr id="20" name="Groupe 88">
            <a:extLst>
              <a:ext uri="{FF2B5EF4-FFF2-40B4-BE49-F238E27FC236}">
                <a16:creationId xmlns:a16="http://schemas.microsoft.com/office/drawing/2014/main" id="{49614E42-C9FE-4938-8101-09F03D47E07F}"/>
              </a:ext>
            </a:extLst>
          </p:cNvPr>
          <p:cNvGrpSpPr>
            <a:grpSpLocks/>
          </p:cNvGrpSpPr>
          <p:nvPr/>
        </p:nvGrpSpPr>
        <p:grpSpPr bwMode="auto">
          <a:xfrm>
            <a:off x="5135519" y="2313250"/>
            <a:ext cx="1905000" cy="1069777"/>
            <a:chOff x="3671888" y="3197225"/>
            <a:chExt cx="1905000" cy="1069777"/>
          </a:xfrm>
        </p:grpSpPr>
        <p:sp>
          <p:nvSpPr>
            <p:cNvPr id="21" name="Text Box 8">
              <a:extLst>
                <a:ext uri="{FF2B5EF4-FFF2-40B4-BE49-F238E27FC236}">
                  <a16:creationId xmlns:a16="http://schemas.microsoft.com/office/drawing/2014/main" id="{6392DC3E-EA86-4DBE-9CD7-0C13EBC803C8}"/>
                </a:ext>
              </a:extLst>
            </p:cNvPr>
            <p:cNvSpPr txBox="1">
              <a:spLocks noChangeArrowheads="1"/>
            </p:cNvSpPr>
            <p:nvPr/>
          </p:nvSpPr>
          <p:spPr bwMode="auto">
            <a:xfrm>
              <a:off x="36718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JCAHO</a:t>
              </a:r>
            </a:p>
          </p:txBody>
        </p:sp>
        <p:sp>
          <p:nvSpPr>
            <p:cNvPr id="22" name="Text Box 9">
              <a:extLst>
                <a:ext uri="{FF2B5EF4-FFF2-40B4-BE49-F238E27FC236}">
                  <a16:creationId xmlns:a16="http://schemas.microsoft.com/office/drawing/2014/main" id="{BB59BA59-0D5C-4288-AB31-8F6BEB8237EF}"/>
                </a:ext>
              </a:extLst>
            </p:cNvPr>
            <p:cNvSpPr txBox="1">
              <a:spLocks noChangeArrowheads="1"/>
            </p:cNvSpPr>
            <p:nvPr/>
          </p:nvSpPr>
          <p:spPr bwMode="auto">
            <a:xfrm>
              <a:off x="47386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dirty="0">
                  <a:solidFill>
                    <a:srgbClr val="FFFFFF"/>
                  </a:solidFill>
                  <a:latin typeface="Calibri" pitchFamily="34" charset="0"/>
                </a:rPr>
                <a:t>EFQM</a:t>
              </a:r>
            </a:p>
          </p:txBody>
        </p:sp>
        <p:sp>
          <p:nvSpPr>
            <p:cNvPr id="23" name="Text Box 10">
              <a:extLst>
                <a:ext uri="{FF2B5EF4-FFF2-40B4-BE49-F238E27FC236}">
                  <a16:creationId xmlns:a16="http://schemas.microsoft.com/office/drawing/2014/main" id="{CD842B69-84C2-49D6-8E55-DA1F3C72B1BD}"/>
                </a:ext>
              </a:extLst>
            </p:cNvPr>
            <p:cNvSpPr txBox="1">
              <a:spLocks noChangeArrowheads="1"/>
            </p:cNvSpPr>
            <p:nvPr/>
          </p:nvSpPr>
          <p:spPr bwMode="auto">
            <a:xfrm>
              <a:off x="3748088" y="3959225"/>
              <a:ext cx="6096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KTQ</a:t>
              </a:r>
            </a:p>
          </p:txBody>
        </p:sp>
        <p:sp>
          <p:nvSpPr>
            <p:cNvPr id="24" name="Text Box 11">
              <a:extLst>
                <a:ext uri="{FF2B5EF4-FFF2-40B4-BE49-F238E27FC236}">
                  <a16:creationId xmlns:a16="http://schemas.microsoft.com/office/drawing/2014/main" id="{E7839A40-E9A1-476D-A11C-47E6B70007CD}"/>
                </a:ext>
              </a:extLst>
            </p:cNvPr>
            <p:cNvSpPr txBox="1">
              <a:spLocks noChangeArrowheads="1"/>
            </p:cNvSpPr>
            <p:nvPr/>
          </p:nvSpPr>
          <p:spPr bwMode="auto">
            <a:xfrm>
              <a:off x="4814888" y="3959225"/>
              <a:ext cx="6858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CQG</a:t>
              </a:r>
            </a:p>
          </p:txBody>
        </p:sp>
      </p:grpSp>
      <p:sp>
        <p:nvSpPr>
          <p:cNvPr id="25" name="AutoShape 24">
            <a:extLst>
              <a:ext uri="{FF2B5EF4-FFF2-40B4-BE49-F238E27FC236}">
                <a16:creationId xmlns:a16="http://schemas.microsoft.com/office/drawing/2014/main" id="{6C547D9A-A0D9-4A7E-932C-F7DEC935AE03}"/>
              </a:ext>
            </a:extLst>
          </p:cNvPr>
          <p:cNvSpPr>
            <a:spLocks noChangeArrowheads="1"/>
          </p:cNvSpPr>
          <p:nvPr/>
        </p:nvSpPr>
        <p:spPr bwMode="auto">
          <a:xfrm>
            <a:off x="4775479" y="1665285"/>
            <a:ext cx="2625800" cy="2297304"/>
          </a:xfrm>
          <a:prstGeom prst="cube">
            <a:avLst>
              <a:gd name="adj" fmla="val 25000"/>
            </a:avLst>
          </a:prstGeom>
          <a:solidFill>
            <a:schemeClr val="tx1"/>
          </a:solidFill>
          <a:ln w="9525">
            <a:solidFill>
              <a:schemeClr val="tx1"/>
            </a:solidFill>
            <a:miter lim="800000"/>
            <a:headEnd/>
            <a:tailEnd/>
          </a:ln>
        </p:spPr>
        <p:txBody>
          <a:bodyPr wrap="none" anchor="ctr"/>
          <a:lstStyle/>
          <a:p>
            <a:pPr algn="ctr"/>
            <a:endParaRPr lang="fr-FR" sz="4000">
              <a:latin typeface="Times New Roman" pitchFamily="18" charset="0"/>
            </a:endParaRPr>
          </a:p>
        </p:txBody>
      </p:sp>
      <p:grpSp>
        <p:nvGrpSpPr>
          <p:cNvPr id="26" name="Group 39">
            <a:extLst>
              <a:ext uri="{FF2B5EF4-FFF2-40B4-BE49-F238E27FC236}">
                <a16:creationId xmlns:a16="http://schemas.microsoft.com/office/drawing/2014/main" id="{947407EF-E7AC-4942-ACA3-566CFE575631}"/>
              </a:ext>
            </a:extLst>
          </p:cNvPr>
          <p:cNvGrpSpPr>
            <a:grpSpLocks/>
          </p:cNvGrpSpPr>
          <p:nvPr/>
        </p:nvGrpSpPr>
        <p:grpSpPr bwMode="auto">
          <a:xfrm>
            <a:off x="4558911" y="2201987"/>
            <a:ext cx="3024338" cy="1659367"/>
            <a:chOff x="1792" y="1434"/>
            <a:chExt cx="2241" cy="1242"/>
          </a:xfrm>
        </p:grpSpPr>
        <p:sp>
          <p:nvSpPr>
            <p:cNvPr id="27" name="Text Box 31">
              <a:extLst>
                <a:ext uri="{FF2B5EF4-FFF2-40B4-BE49-F238E27FC236}">
                  <a16:creationId xmlns:a16="http://schemas.microsoft.com/office/drawing/2014/main" id="{BB4A7DDA-83C5-44B8-BC5A-17B62D3E8C12}"/>
                </a:ext>
              </a:extLst>
            </p:cNvPr>
            <p:cNvSpPr txBox="1">
              <a:spLocks noChangeArrowheads="1"/>
            </p:cNvSpPr>
            <p:nvPr/>
          </p:nvSpPr>
          <p:spPr bwMode="auto">
            <a:xfrm>
              <a:off x="3020" y="240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Evaluer</a:t>
              </a:r>
            </a:p>
          </p:txBody>
        </p:sp>
        <p:sp>
          <p:nvSpPr>
            <p:cNvPr id="28" name="Text Box 28">
              <a:extLst>
                <a:ext uri="{FF2B5EF4-FFF2-40B4-BE49-F238E27FC236}">
                  <a16:creationId xmlns:a16="http://schemas.microsoft.com/office/drawing/2014/main" id="{D94941F5-0000-4DF2-A86E-62F678A08169}"/>
                </a:ext>
              </a:extLst>
            </p:cNvPr>
            <p:cNvSpPr txBox="1">
              <a:spLocks noChangeArrowheads="1"/>
            </p:cNvSpPr>
            <p:nvPr/>
          </p:nvSpPr>
          <p:spPr bwMode="auto">
            <a:xfrm>
              <a:off x="1792" y="1434"/>
              <a:ext cx="829"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Planifier</a:t>
              </a:r>
            </a:p>
          </p:txBody>
        </p:sp>
        <p:sp>
          <p:nvSpPr>
            <p:cNvPr id="29" name="Text Box 29">
              <a:extLst>
                <a:ext uri="{FF2B5EF4-FFF2-40B4-BE49-F238E27FC236}">
                  <a16:creationId xmlns:a16="http://schemas.microsoft.com/office/drawing/2014/main" id="{408A8986-88F7-494C-BF26-091C347D6D22}"/>
                </a:ext>
              </a:extLst>
            </p:cNvPr>
            <p:cNvSpPr txBox="1">
              <a:spLocks noChangeArrowheads="1"/>
            </p:cNvSpPr>
            <p:nvPr/>
          </p:nvSpPr>
          <p:spPr bwMode="auto">
            <a:xfrm>
              <a:off x="3205" y="143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Exécuter</a:t>
              </a:r>
              <a:endParaRPr lang="fr-FR" dirty="0">
                <a:solidFill>
                  <a:srgbClr val="FFFFFF"/>
                </a:solidFill>
                <a:latin typeface="Gravur-Condensed" pitchFamily="34" charset="0"/>
              </a:endParaRPr>
            </a:p>
          </p:txBody>
        </p:sp>
        <p:sp>
          <p:nvSpPr>
            <p:cNvPr id="30" name="Text Box 30">
              <a:extLst>
                <a:ext uri="{FF2B5EF4-FFF2-40B4-BE49-F238E27FC236}">
                  <a16:creationId xmlns:a16="http://schemas.microsoft.com/office/drawing/2014/main" id="{1F2E2DC9-5B1A-4C3D-ACDC-ACA966AE71FC}"/>
                </a:ext>
              </a:extLst>
            </p:cNvPr>
            <p:cNvSpPr txBox="1">
              <a:spLocks noChangeArrowheads="1"/>
            </p:cNvSpPr>
            <p:nvPr/>
          </p:nvSpPr>
          <p:spPr bwMode="auto">
            <a:xfrm>
              <a:off x="1959" y="2404"/>
              <a:ext cx="793" cy="272"/>
            </a:xfrm>
            <a:prstGeom prst="rect">
              <a:avLst/>
            </a:prstGeom>
            <a:noFill/>
            <a:ln w="9525">
              <a:solidFill>
                <a:schemeClr val="tx1"/>
              </a:solidFill>
              <a:miter lim="800000"/>
              <a:headEnd/>
              <a:tailEnd/>
            </a:ln>
          </p:spPr>
          <p:txBody>
            <a:bodyPr wrap="square">
              <a:spAutoFit/>
            </a:bodyPr>
            <a:lstStyle/>
            <a:p>
              <a:pPr algn="ctr">
                <a:spcBef>
                  <a:spcPct val="50000"/>
                </a:spcBef>
              </a:pPr>
              <a:r>
                <a:rPr lang="fr-FR" sz="1400" dirty="0">
                  <a:solidFill>
                    <a:srgbClr val="FFFFFF"/>
                  </a:solidFill>
                  <a:latin typeface="Gravur-Condensed" pitchFamily="34" charset="0"/>
                </a:rPr>
                <a:t>Réadapter</a:t>
              </a:r>
            </a:p>
          </p:txBody>
        </p:sp>
      </p:grpSp>
      <p:grpSp>
        <p:nvGrpSpPr>
          <p:cNvPr id="31" name="Group 38">
            <a:extLst>
              <a:ext uri="{FF2B5EF4-FFF2-40B4-BE49-F238E27FC236}">
                <a16:creationId xmlns:a16="http://schemas.microsoft.com/office/drawing/2014/main" id="{04D87F1E-A2AB-4DA6-9B4C-04FF397291F6}"/>
              </a:ext>
            </a:extLst>
          </p:cNvPr>
          <p:cNvGrpSpPr>
            <a:grpSpLocks/>
          </p:cNvGrpSpPr>
          <p:nvPr/>
        </p:nvGrpSpPr>
        <p:grpSpPr bwMode="auto">
          <a:xfrm>
            <a:off x="5351543" y="2117605"/>
            <a:ext cx="1364665" cy="1596550"/>
            <a:chOff x="2250" y="1542"/>
            <a:chExt cx="961" cy="1075"/>
          </a:xfrm>
        </p:grpSpPr>
        <p:sp>
          <p:nvSpPr>
            <p:cNvPr id="32" name="Oval 27">
              <a:extLst>
                <a:ext uri="{FF2B5EF4-FFF2-40B4-BE49-F238E27FC236}">
                  <a16:creationId xmlns:a16="http://schemas.microsoft.com/office/drawing/2014/main" id="{1F15ED4C-BC4B-495A-B858-66AF8E355B43}"/>
                </a:ext>
              </a:extLst>
            </p:cNvPr>
            <p:cNvSpPr>
              <a:spLocks noChangeArrowheads="1"/>
            </p:cNvSpPr>
            <p:nvPr/>
          </p:nvSpPr>
          <p:spPr bwMode="auto">
            <a:xfrm>
              <a:off x="2250" y="1616"/>
              <a:ext cx="961" cy="932"/>
            </a:xfrm>
            <a:prstGeom prst="ellipse">
              <a:avLst/>
            </a:prstGeom>
            <a:noFill/>
            <a:ln w="127000">
              <a:solidFill>
                <a:schemeClr val="bg1"/>
              </a:solidFill>
              <a:round/>
              <a:headEnd/>
              <a:tailEnd/>
            </a:ln>
          </p:spPr>
          <p:txBody>
            <a:bodyPr wrap="none" anchor="ctr"/>
            <a:lstStyle/>
            <a:p>
              <a:endParaRPr lang="fr-FR">
                <a:latin typeface="Gravur-Condensed" pitchFamily="34" charset="0"/>
              </a:endParaRPr>
            </a:p>
          </p:txBody>
        </p:sp>
        <p:sp>
          <p:nvSpPr>
            <p:cNvPr id="33" name="AutoShape 25">
              <a:extLst>
                <a:ext uri="{FF2B5EF4-FFF2-40B4-BE49-F238E27FC236}">
                  <a16:creationId xmlns:a16="http://schemas.microsoft.com/office/drawing/2014/main" id="{EC470008-F409-4566-B715-7EB03BBAEB39}"/>
                </a:ext>
              </a:extLst>
            </p:cNvPr>
            <p:cNvSpPr>
              <a:spLocks noChangeArrowheads="1"/>
            </p:cNvSpPr>
            <p:nvPr/>
          </p:nvSpPr>
          <p:spPr bwMode="auto">
            <a:xfrm>
              <a:off x="2366" y="1888"/>
              <a:ext cx="741" cy="362"/>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GB" sz="1400" dirty="0">
                  <a:solidFill>
                    <a:srgbClr val="000000"/>
                  </a:solidFill>
                  <a:latin typeface="Gravur-Condensed" pitchFamily="34" charset="0"/>
                </a:rPr>
                <a:t> </a:t>
              </a:r>
              <a:r>
                <a:rPr lang="fr-FR" sz="1400" dirty="0">
                  <a:solidFill>
                    <a:srgbClr val="000000"/>
                  </a:solidFill>
                  <a:latin typeface="Gravur-Condensed" pitchFamily="34" charset="0"/>
                </a:rPr>
                <a:t>Processus</a:t>
              </a:r>
            </a:p>
          </p:txBody>
        </p:sp>
        <p:sp>
          <p:nvSpPr>
            <p:cNvPr id="34" name="AutoShape 32">
              <a:extLst>
                <a:ext uri="{FF2B5EF4-FFF2-40B4-BE49-F238E27FC236}">
                  <a16:creationId xmlns:a16="http://schemas.microsoft.com/office/drawing/2014/main" id="{6A533D24-CF0E-4BD2-B771-803ECC224437}"/>
                </a:ext>
              </a:extLst>
            </p:cNvPr>
            <p:cNvSpPr>
              <a:spLocks noChangeArrowheads="1"/>
            </p:cNvSpPr>
            <p:nvPr/>
          </p:nvSpPr>
          <p:spPr bwMode="auto">
            <a:xfrm rot="13269746">
              <a:off x="2621" y="1542"/>
              <a:ext cx="184" cy="182"/>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sp>
          <p:nvSpPr>
            <p:cNvPr id="35" name="AutoShape 33">
              <a:extLst>
                <a:ext uri="{FF2B5EF4-FFF2-40B4-BE49-F238E27FC236}">
                  <a16:creationId xmlns:a16="http://schemas.microsoft.com/office/drawing/2014/main" id="{A51AA7BB-37B6-45A1-BB99-2A453F42DC56}"/>
                </a:ext>
              </a:extLst>
            </p:cNvPr>
            <p:cNvSpPr>
              <a:spLocks noChangeArrowheads="1"/>
            </p:cNvSpPr>
            <p:nvPr/>
          </p:nvSpPr>
          <p:spPr bwMode="auto">
            <a:xfrm rot="3036806">
              <a:off x="2752" y="2434"/>
              <a:ext cx="181" cy="185"/>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grpSp>
      <p:sp>
        <p:nvSpPr>
          <p:cNvPr id="36" name="Signe Plus 35">
            <a:extLst>
              <a:ext uri="{FF2B5EF4-FFF2-40B4-BE49-F238E27FC236}">
                <a16:creationId xmlns:a16="http://schemas.microsoft.com/office/drawing/2014/main" id="{3DD5DFFD-EE14-458C-8A96-C9B38741C836}"/>
              </a:ext>
            </a:extLst>
          </p:cNvPr>
          <p:cNvSpPr/>
          <p:nvPr/>
        </p:nvSpPr>
        <p:spPr>
          <a:xfrm>
            <a:off x="3872675" y="4254675"/>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7" name="Signe Plus 36">
            <a:extLst>
              <a:ext uri="{FF2B5EF4-FFF2-40B4-BE49-F238E27FC236}">
                <a16:creationId xmlns:a16="http://schemas.microsoft.com/office/drawing/2014/main" id="{7B605835-3076-4D2F-9E1E-72350CE56016}"/>
              </a:ext>
            </a:extLst>
          </p:cNvPr>
          <p:cNvSpPr/>
          <p:nvPr/>
        </p:nvSpPr>
        <p:spPr>
          <a:xfrm>
            <a:off x="7816255" y="4212440"/>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Espace réservé du numéro de diapositive 2">
            <a:extLst>
              <a:ext uri="{FF2B5EF4-FFF2-40B4-BE49-F238E27FC236}">
                <a16:creationId xmlns:a16="http://schemas.microsoft.com/office/drawing/2014/main" id="{0BA72EE1-3D64-49DC-A1A3-D8A8D85B8D7D}"/>
              </a:ext>
            </a:extLst>
          </p:cNvPr>
          <p:cNvSpPr>
            <a:spLocks noGrp="1"/>
          </p:cNvSpPr>
          <p:nvPr>
            <p:ph type="sldNum" sz="quarter" idx="12"/>
          </p:nvPr>
        </p:nvSpPr>
        <p:spPr/>
        <p:txBody>
          <a:bodyPr/>
          <a:lstStyle/>
          <a:p>
            <a:fld id="{6D6DBB9B-1F52-4903-B67F-EDF59F9FE1E0}" type="slidenum">
              <a:rPr lang="fr-BE" smtClean="0"/>
              <a:t>12</a:t>
            </a:fld>
            <a:endParaRPr lang="fr-BE"/>
          </a:p>
        </p:txBody>
      </p:sp>
      <p:pic>
        <p:nvPicPr>
          <p:cNvPr id="38" name="Image 37">
            <a:extLst>
              <a:ext uri="{FF2B5EF4-FFF2-40B4-BE49-F238E27FC236}">
                <a16:creationId xmlns:a16="http://schemas.microsoft.com/office/drawing/2014/main" id="{A8C4BF90-00DC-499C-ABB1-7D2984B60A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39" name="Image 38">
            <a:extLst>
              <a:ext uri="{FF2B5EF4-FFF2-40B4-BE49-F238E27FC236}">
                <a16:creationId xmlns:a16="http://schemas.microsoft.com/office/drawing/2014/main" id="{E055D7DD-8A5C-4C98-85B3-3FC748ADAA7E}"/>
              </a:ext>
            </a:extLst>
          </p:cNvPr>
          <p:cNvPicPr>
            <a:picLocks noChangeAspect="1"/>
          </p:cNvPicPr>
          <p:nvPr/>
        </p:nvPicPr>
        <p:blipFill rotWithShape="1">
          <a:blip r:embed="rId3"/>
          <a:srcRect l="23654" t="37419" r="20154" b="26235"/>
          <a:stretch/>
        </p:blipFill>
        <p:spPr>
          <a:xfrm>
            <a:off x="8857956" y="73371"/>
            <a:ext cx="3334044" cy="1161933"/>
          </a:xfrm>
          <a:prstGeom prst="rect">
            <a:avLst/>
          </a:prstGeom>
        </p:spPr>
      </p:pic>
      <p:sp>
        <p:nvSpPr>
          <p:cNvPr id="40" name="Rectangle 39">
            <a:extLst>
              <a:ext uri="{FF2B5EF4-FFF2-40B4-BE49-F238E27FC236}">
                <a16:creationId xmlns:a16="http://schemas.microsoft.com/office/drawing/2014/main" id="{E5BE0CA8-B088-4F88-9A85-A99F2D44BD17}"/>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51297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4)">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4)">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heel(4)">
                                      <p:cBhvr>
                                        <p:cTn id="17" dur="2000"/>
                                        <p:tgtEl>
                                          <p:spTgt spid="31"/>
                                        </p:tgtEl>
                                      </p:cBhvr>
                                    </p:animEffect>
                                  </p:childTnLst>
                                </p:cTn>
                              </p:par>
                              <p:par>
                                <p:cTn id="18" presetID="21" presetClass="entr" presetSubtype="4"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heel(4)">
                                      <p:cBhvr>
                                        <p:cTn id="20"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 41">
            <a:extLst>
              <a:ext uri="{FF2B5EF4-FFF2-40B4-BE49-F238E27FC236}">
                <a16:creationId xmlns:a16="http://schemas.microsoft.com/office/drawing/2014/main" id="{B34F3A66-1725-4D05-9453-9997D2386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43" name="Image 42">
            <a:extLst>
              <a:ext uri="{FF2B5EF4-FFF2-40B4-BE49-F238E27FC236}">
                <a16:creationId xmlns:a16="http://schemas.microsoft.com/office/drawing/2014/main" id="{25211A5A-023A-4ECF-80B9-5B096151F3C0}"/>
              </a:ext>
            </a:extLst>
          </p:cNvPr>
          <p:cNvPicPr>
            <a:picLocks noChangeAspect="1"/>
          </p:cNvPicPr>
          <p:nvPr/>
        </p:nvPicPr>
        <p:blipFill rotWithShape="1">
          <a:blip r:embed="rId3"/>
          <a:srcRect l="23654" t="37419" r="20154" b="26235"/>
          <a:stretch/>
        </p:blipFill>
        <p:spPr>
          <a:xfrm>
            <a:off x="8857956" y="73371"/>
            <a:ext cx="3334044" cy="1161933"/>
          </a:xfrm>
          <a:prstGeom prst="rect">
            <a:avLst/>
          </a:prstGeom>
        </p:spPr>
      </p:pic>
      <p:cxnSp>
        <p:nvCxnSpPr>
          <p:cNvPr id="4" name="Connecteur droit 3">
            <a:extLst>
              <a:ext uri="{FF2B5EF4-FFF2-40B4-BE49-F238E27FC236}">
                <a16:creationId xmlns:a16="http://schemas.microsoft.com/office/drawing/2014/main" id="{B466F91B-03CD-4F31-B36D-37E17B72F7CB}"/>
              </a:ext>
            </a:extLst>
          </p:cNvPr>
          <p:cNvCxnSpPr/>
          <p:nvPr/>
        </p:nvCxnSpPr>
        <p:spPr>
          <a:xfrm>
            <a:off x="1291146" y="497094"/>
            <a:ext cx="9144000" cy="15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185EABED-86E9-42E9-9C54-3B1EDD058F5F}"/>
              </a:ext>
            </a:extLst>
          </p:cNvPr>
          <p:cNvSpPr>
            <a:spLocks noGrp="1"/>
          </p:cNvSpPr>
          <p:nvPr>
            <p:ph type="title"/>
          </p:nvPr>
        </p:nvSpPr>
        <p:spPr>
          <a:xfrm>
            <a:off x="2809563" y="6403280"/>
            <a:ext cx="7776000" cy="617928"/>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fr-FR" sz="2800" dirty="0">
                <a:solidFill>
                  <a:schemeClr val="bg1">
                    <a:lumMod val="50000"/>
                  </a:schemeClr>
                </a:solidFill>
                <a:latin typeface="Arial" panose="020B0604020202020204" pitchFamily="34" charset="0"/>
                <a:cs typeface="Arial" panose="020B0604020202020204" pitchFamily="34" charset="0"/>
              </a:rPr>
              <a:t>Différentes formes de qualité</a:t>
            </a:r>
            <a:endParaRPr lang="fr-FR" sz="2800" b="1" dirty="0">
              <a:solidFill>
                <a:schemeClr val="bg1">
                  <a:lumMod val="50000"/>
                </a:schemeClr>
              </a:solidFill>
              <a:ea typeface="Times New Roman" pitchFamily="18" charset="0"/>
              <a:cs typeface="Times New Roman" pitchFamily="18" charset="0"/>
            </a:endParaRPr>
          </a:p>
        </p:txBody>
      </p:sp>
      <p:sp>
        <p:nvSpPr>
          <p:cNvPr id="7" name="AutoShape 4">
            <a:extLst>
              <a:ext uri="{FF2B5EF4-FFF2-40B4-BE49-F238E27FC236}">
                <a16:creationId xmlns:a16="http://schemas.microsoft.com/office/drawing/2014/main" id="{A4DD42F4-F804-418B-8CDD-D29DCAD18424}"/>
              </a:ext>
            </a:extLst>
          </p:cNvPr>
          <p:cNvSpPr>
            <a:spLocks noChangeArrowheads="1"/>
          </p:cNvSpPr>
          <p:nvPr/>
        </p:nvSpPr>
        <p:spPr bwMode="auto">
          <a:xfrm>
            <a:off x="1793692" y="2236241"/>
            <a:ext cx="1684162" cy="2133600"/>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Ressources</a:t>
            </a:r>
          </a:p>
        </p:txBody>
      </p:sp>
      <p:sp>
        <p:nvSpPr>
          <p:cNvPr id="8" name="AutoShape 6">
            <a:extLst>
              <a:ext uri="{FF2B5EF4-FFF2-40B4-BE49-F238E27FC236}">
                <a16:creationId xmlns:a16="http://schemas.microsoft.com/office/drawing/2014/main" id="{2B12ED71-4114-4710-BA80-1D2D88CBD24E}"/>
              </a:ext>
            </a:extLst>
          </p:cNvPr>
          <p:cNvSpPr>
            <a:spLocks noChangeArrowheads="1"/>
          </p:cNvSpPr>
          <p:nvPr/>
        </p:nvSpPr>
        <p:spPr bwMode="auto">
          <a:xfrm>
            <a:off x="6160483" y="2209272"/>
            <a:ext cx="1656184" cy="2128838"/>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Résultats</a:t>
            </a:r>
          </a:p>
        </p:txBody>
      </p:sp>
      <p:grpSp>
        <p:nvGrpSpPr>
          <p:cNvPr id="9" name="Group 37">
            <a:extLst>
              <a:ext uri="{FF2B5EF4-FFF2-40B4-BE49-F238E27FC236}">
                <a16:creationId xmlns:a16="http://schemas.microsoft.com/office/drawing/2014/main" id="{B424C271-A398-4845-A07B-42548FC37694}"/>
              </a:ext>
            </a:extLst>
          </p:cNvPr>
          <p:cNvGrpSpPr>
            <a:grpSpLocks/>
          </p:cNvGrpSpPr>
          <p:nvPr/>
        </p:nvGrpSpPr>
        <p:grpSpPr bwMode="auto">
          <a:xfrm>
            <a:off x="7545031" y="2055985"/>
            <a:ext cx="1677027" cy="2350597"/>
            <a:chOff x="5301" y="1116"/>
            <a:chExt cx="1333" cy="2027"/>
          </a:xfrm>
        </p:grpSpPr>
        <p:sp>
          <p:nvSpPr>
            <p:cNvPr id="10" name="Oval 13">
              <a:extLst>
                <a:ext uri="{FF2B5EF4-FFF2-40B4-BE49-F238E27FC236}">
                  <a16:creationId xmlns:a16="http://schemas.microsoft.com/office/drawing/2014/main" id="{2D80F656-F88B-4EBD-BFBC-84296D00B2A0}"/>
                </a:ext>
              </a:extLst>
            </p:cNvPr>
            <p:cNvSpPr>
              <a:spLocks noChangeArrowheads="1"/>
            </p:cNvSpPr>
            <p:nvPr/>
          </p:nvSpPr>
          <p:spPr bwMode="auto">
            <a:xfrm>
              <a:off x="5301" y="1116"/>
              <a:ext cx="1104" cy="672"/>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du Personnel</a:t>
              </a:r>
            </a:p>
          </p:txBody>
        </p:sp>
        <p:sp>
          <p:nvSpPr>
            <p:cNvPr id="11" name="Oval 14">
              <a:extLst>
                <a:ext uri="{FF2B5EF4-FFF2-40B4-BE49-F238E27FC236}">
                  <a16:creationId xmlns:a16="http://schemas.microsoft.com/office/drawing/2014/main" id="{4515A1C4-7E9E-4BC8-8C8F-976AAEDFB314}"/>
                </a:ext>
              </a:extLst>
            </p:cNvPr>
            <p:cNvSpPr>
              <a:spLocks noChangeArrowheads="1"/>
            </p:cNvSpPr>
            <p:nvPr/>
          </p:nvSpPr>
          <p:spPr bwMode="auto">
            <a:xfrm>
              <a:off x="5351" y="2567"/>
              <a:ext cx="1200" cy="576"/>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Bénéfices pour </a:t>
              </a:r>
            </a:p>
            <a:p>
              <a:pPr algn="ctr"/>
              <a:r>
                <a:rPr lang="fr-FR" sz="1600" dirty="0">
                  <a:latin typeface="Gravur-Condensed" pitchFamily="34" charset="0"/>
                </a:rPr>
                <a:t>La société</a:t>
              </a:r>
            </a:p>
          </p:txBody>
        </p:sp>
        <p:sp>
          <p:nvSpPr>
            <p:cNvPr id="12" name="Oval 15">
              <a:extLst>
                <a:ext uri="{FF2B5EF4-FFF2-40B4-BE49-F238E27FC236}">
                  <a16:creationId xmlns:a16="http://schemas.microsoft.com/office/drawing/2014/main" id="{34111BD2-6D50-4927-99BB-CB5767768EA6}"/>
                </a:ext>
              </a:extLst>
            </p:cNvPr>
            <p:cNvSpPr>
              <a:spLocks noChangeArrowheads="1"/>
            </p:cNvSpPr>
            <p:nvPr/>
          </p:nvSpPr>
          <p:spPr bwMode="auto">
            <a:xfrm>
              <a:off x="5530" y="1842"/>
              <a:ext cx="1104" cy="624"/>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Des usagers</a:t>
              </a:r>
            </a:p>
          </p:txBody>
        </p:sp>
      </p:grpSp>
      <p:sp>
        <p:nvSpPr>
          <p:cNvPr id="13" name="AutoShape 5">
            <a:extLst>
              <a:ext uri="{FF2B5EF4-FFF2-40B4-BE49-F238E27FC236}">
                <a16:creationId xmlns:a16="http://schemas.microsoft.com/office/drawing/2014/main" id="{6A0C646A-98B2-4522-B93D-32AF85FE8E77}"/>
              </a:ext>
            </a:extLst>
          </p:cNvPr>
          <p:cNvSpPr>
            <a:spLocks noChangeArrowheads="1"/>
          </p:cNvSpPr>
          <p:nvPr/>
        </p:nvSpPr>
        <p:spPr bwMode="auto">
          <a:xfrm>
            <a:off x="3801705" y="2188591"/>
            <a:ext cx="2133600" cy="2133600"/>
          </a:xfrm>
          <a:prstGeom prst="rightArrow">
            <a:avLst>
              <a:gd name="adj1" fmla="val 50000"/>
              <a:gd name="adj2" fmla="val 25000"/>
            </a:avLst>
          </a:prstGeom>
          <a:solidFill>
            <a:srgbClr val="FFFF00">
              <a:alpha val="50195"/>
            </a:srgbClr>
          </a:solidFill>
          <a:ln w="9525">
            <a:solidFill>
              <a:schemeClr val="tx1"/>
            </a:solidFill>
            <a:miter lim="800000"/>
            <a:headEnd/>
            <a:tailEnd/>
          </a:ln>
        </p:spPr>
        <p:txBody>
          <a:bodyPr wrap="none" anchor="ctr"/>
          <a:lstStyle/>
          <a:p>
            <a:pPr algn="ctr"/>
            <a:r>
              <a:rPr lang="en-GB">
                <a:latin typeface="Comic Sans MS" pitchFamily="66" charset="0"/>
              </a:rPr>
              <a:t> </a:t>
            </a:r>
            <a:r>
              <a:rPr lang="fr-FR">
                <a:latin typeface="Comic Sans MS" pitchFamily="66" charset="0"/>
              </a:rPr>
              <a:t>Processus</a:t>
            </a:r>
          </a:p>
        </p:txBody>
      </p:sp>
      <p:grpSp>
        <p:nvGrpSpPr>
          <p:cNvPr id="14" name="Groupe 88">
            <a:extLst>
              <a:ext uri="{FF2B5EF4-FFF2-40B4-BE49-F238E27FC236}">
                <a16:creationId xmlns:a16="http://schemas.microsoft.com/office/drawing/2014/main" id="{2081E093-0D87-45C3-952D-5D6EDB70C975}"/>
              </a:ext>
            </a:extLst>
          </p:cNvPr>
          <p:cNvGrpSpPr>
            <a:grpSpLocks/>
          </p:cNvGrpSpPr>
          <p:nvPr/>
        </p:nvGrpSpPr>
        <p:grpSpPr bwMode="auto">
          <a:xfrm>
            <a:off x="3856227" y="2720502"/>
            <a:ext cx="1905000" cy="1069777"/>
            <a:chOff x="3671888" y="3197225"/>
            <a:chExt cx="1905000" cy="1069777"/>
          </a:xfrm>
        </p:grpSpPr>
        <p:sp>
          <p:nvSpPr>
            <p:cNvPr id="15" name="Text Box 8">
              <a:extLst>
                <a:ext uri="{FF2B5EF4-FFF2-40B4-BE49-F238E27FC236}">
                  <a16:creationId xmlns:a16="http://schemas.microsoft.com/office/drawing/2014/main" id="{37AAB757-15FC-4336-88C6-78CD4923202C}"/>
                </a:ext>
              </a:extLst>
            </p:cNvPr>
            <p:cNvSpPr txBox="1">
              <a:spLocks noChangeArrowheads="1"/>
            </p:cNvSpPr>
            <p:nvPr/>
          </p:nvSpPr>
          <p:spPr bwMode="auto">
            <a:xfrm>
              <a:off x="36718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JCAHO</a:t>
              </a:r>
            </a:p>
          </p:txBody>
        </p:sp>
        <p:sp>
          <p:nvSpPr>
            <p:cNvPr id="16" name="Text Box 9">
              <a:extLst>
                <a:ext uri="{FF2B5EF4-FFF2-40B4-BE49-F238E27FC236}">
                  <a16:creationId xmlns:a16="http://schemas.microsoft.com/office/drawing/2014/main" id="{EDB80F3B-521C-4006-A44D-259D1FFDD8FF}"/>
                </a:ext>
              </a:extLst>
            </p:cNvPr>
            <p:cNvSpPr txBox="1">
              <a:spLocks noChangeArrowheads="1"/>
            </p:cNvSpPr>
            <p:nvPr/>
          </p:nvSpPr>
          <p:spPr bwMode="auto">
            <a:xfrm>
              <a:off x="47386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dirty="0">
                  <a:solidFill>
                    <a:srgbClr val="FFFFFF"/>
                  </a:solidFill>
                  <a:latin typeface="Calibri" pitchFamily="34" charset="0"/>
                </a:rPr>
                <a:t>EFQM</a:t>
              </a:r>
            </a:p>
          </p:txBody>
        </p:sp>
        <p:sp>
          <p:nvSpPr>
            <p:cNvPr id="17" name="Text Box 10">
              <a:extLst>
                <a:ext uri="{FF2B5EF4-FFF2-40B4-BE49-F238E27FC236}">
                  <a16:creationId xmlns:a16="http://schemas.microsoft.com/office/drawing/2014/main" id="{E4F2DC22-50CB-4681-9293-88F1C51D9015}"/>
                </a:ext>
              </a:extLst>
            </p:cNvPr>
            <p:cNvSpPr txBox="1">
              <a:spLocks noChangeArrowheads="1"/>
            </p:cNvSpPr>
            <p:nvPr/>
          </p:nvSpPr>
          <p:spPr bwMode="auto">
            <a:xfrm>
              <a:off x="3748088" y="3959225"/>
              <a:ext cx="6096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KTQ</a:t>
              </a:r>
            </a:p>
          </p:txBody>
        </p:sp>
        <p:sp>
          <p:nvSpPr>
            <p:cNvPr id="18" name="Text Box 11">
              <a:extLst>
                <a:ext uri="{FF2B5EF4-FFF2-40B4-BE49-F238E27FC236}">
                  <a16:creationId xmlns:a16="http://schemas.microsoft.com/office/drawing/2014/main" id="{AFFE583F-41F1-4718-A86D-EB94B3D51017}"/>
                </a:ext>
              </a:extLst>
            </p:cNvPr>
            <p:cNvSpPr txBox="1">
              <a:spLocks noChangeArrowheads="1"/>
            </p:cNvSpPr>
            <p:nvPr/>
          </p:nvSpPr>
          <p:spPr bwMode="auto">
            <a:xfrm>
              <a:off x="4814888" y="3959225"/>
              <a:ext cx="6858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CQG</a:t>
              </a:r>
            </a:p>
          </p:txBody>
        </p:sp>
      </p:grpSp>
      <p:sp>
        <p:nvSpPr>
          <p:cNvPr id="19" name="AutoShape 20">
            <a:extLst>
              <a:ext uri="{FF2B5EF4-FFF2-40B4-BE49-F238E27FC236}">
                <a16:creationId xmlns:a16="http://schemas.microsoft.com/office/drawing/2014/main" id="{083FDC40-E3E6-42BE-9C63-5B4839A14078}"/>
              </a:ext>
            </a:extLst>
          </p:cNvPr>
          <p:cNvSpPr>
            <a:spLocks noChangeArrowheads="1"/>
          </p:cNvSpPr>
          <p:nvPr/>
        </p:nvSpPr>
        <p:spPr bwMode="auto">
          <a:xfrm>
            <a:off x="3025791" y="1482660"/>
            <a:ext cx="4142804" cy="431800"/>
          </a:xfrm>
          <a:prstGeom prst="rightArrow">
            <a:avLst>
              <a:gd name="adj1" fmla="val 50000"/>
              <a:gd name="adj2" fmla="val 175092"/>
            </a:avLst>
          </a:prstGeom>
          <a:solidFill>
            <a:srgbClr val="336600"/>
          </a:solidFill>
          <a:ln w="9525">
            <a:solidFill>
              <a:srgbClr val="FFCC00"/>
            </a:solidFill>
            <a:miter lim="800000"/>
            <a:headEnd/>
            <a:tailEnd/>
          </a:ln>
        </p:spPr>
        <p:txBody>
          <a:bodyPr wrap="none" anchor="ctr"/>
          <a:lstStyle/>
          <a:p>
            <a:pPr algn="ctr"/>
            <a:r>
              <a:rPr lang="fr-FR" sz="2000" dirty="0">
                <a:solidFill>
                  <a:srgbClr val="FFFFFF"/>
                </a:solidFill>
                <a:latin typeface="Arial"/>
              </a:rPr>
              <a:t>Raccourci</a:t>
            </a:r>
          </a:p>
        </p:txBody>
      </p:sp>
      <p:sp>
        <p:nvSpPr>
          <p:cNvPr id="20" name="AutoShape 21">
            <a:extLst>
              <a:ext uri="{FF2B5EF4-FFF2-40B4-BE49-F238E27FC236}">
                <a16:creationId xmlns:a16="http://schemas.microsoft.com/office/drawing/2014/main" id="{1D28FCFA-41E9-4892-841E-EF30337927D9}"/>
              </a:ext>
            </a:extLst>
          </p:cNvPr>
          <p:cNvSpPr>
            <a:spLocks noChangeArrowheads="1"/>
          </p:cNvSpPr>
          <p:nvPr/>
        </p:nvSpPr>
        <p:spPr bwMode="auto">
          <a:xfrm flipH="1">
            <a:off x="3136147" y="4406830"/>
            <a:ext cx="4248472" cy="431800"/>
          </a:xfrm>
          <a:prstGeom prst="rightArrow">
            <a:avLst>
              <a:gd name="adj1" fmla="val 50000"/>
              <a:gd name="adj2" fmla="val 158364"/>
            </a:avLst>
          </a:prstGeom>
          <a:solidFill>
            <a:srgbClr val="336600"/>
          </a:solidFill>
          <a:ln w="9525">
            <a:solidFill>
              <a:srgbClr val="FFCC00"/>
            </a:solidFill>
            <a:miter lim="800000"/>
            <a:headEnd/>
            <a:tailEnd/>
          </a:ln>
        </p:spPr>
        <p:txBody>
          <a:bodyPr wrap="none" anchor="ctr"/>
          <a:lstStyle/>
          <a:p>
            <a:pPr algn="ctr"/>
            <a:r>
              <a:rPr lang="fr-FR" sz="2000" dirty="0">
                <a:solidFill>
                  <a:srgbClr val="FFFFFF"/>
                </a:solidFill>
                <a:latin typeface="Arial"/>
              </a:rPr>
              <a:t>Raccourci</a:t>
            </a:r>
          </a:p>
        </p:txBody>
      </p:sp>
      <p:sp>
        <p:nvSpPr>
          <p:cNvPr id="21" name="AutoShape 24">
            <a:extLst>
              <a:ext uri="{FF2B5EF4-FFF2-40B4-BE49-F238E27FC236}">
                <a16:creationId xmlns:a16="http://schemas.microsoft.com/office/drawing/2014/main" id="{1ED0C45B-F40B-49ED-94BB-21F66E6CD8F5}"/>
              </a:ext>
            </a:extLst>
          </p:cNvPr>
          <p:cNvSpPr>
            <a:spLocks noChangeArrowheads="1"/>
          </p:cNvSpPr>
          <p:nvPr/>
        </p:nvSpPr>
        <p:spPr bwMode="auto">
          <a:xfrm>
            <a:off x="3496187" y="2072537"/>
            <a:ext cx="2625800" cy="2297304"/>
          </a:xfrm>
          <a:prstGeom prst="cube">
            <a:avLst>
              <a:gd name="adj" fmla="val 25000"/>
            </a:avLst>
          </a:prstGeom>
          <a:solidFill>
            <a:schemeClr val="tx1"/>
          </a:solidFill>
          <a:ln w="9525">
            <a:solidFill>
              <a:schemeClr val="tx1"/>
            </a:solidFill>
            <a:miter lim="800000"/>
            <a:headEnd/>
            <a:tailEnd/>
          </a:ln>
        </p:spPr>
        <p:txBody>
          <a:bodyPr wrap="none" anchor="ctr"/>
          <a:lstStyle/>
          <a:p>
            <a:pPr algn="ctr"/>
            <a:endParaRPr lang="fr-FR" sz="4000">
              <a:latin typeface="Times New Roman" pitchFamily="18" charset="0"/>
            </a:endParaRPr>
          </a:p>
        </p:txBody>
      </p:sp>
      <p:grpSp>
        <p:nvGrpSpPr>
          <p:cNvPr id="22" name="Group 39">
            <a:extLst>
              <a:ext uri="{FF2B5EF4-FFF2-40B4-BE49-F238E27FC236}">
                <a16:creationId xmlns:a16="http://schemas.microsoft.com/office/drawing/2014/main" id="{05A1036D-E970-4845-808A-AF4E7E21EDA5}"/>
              </a:ext>
            </a:extLst>
          </p:cNvPr>
          <p:cNvGrpSpPr>
            <a:grpSpLocks/>
          </p:cNvGrpSpPr>
          <p:nvPr/>
        </p:nvGrpSpPr>
        <p:grpSpPr bwMode="auto">
          <a:xfrm>
            <a:off x="3279619" y="2609239"/>
            <a:ext cx="3024338" cy="1659367"/>
            <a:chOff x="1792" y="1434"/>
            <a:chExt cx="2241" cy="1242"/>
          </a:xfrm>
        </p:grpSpPr>
        <p:sp>
          <p:nvSpPr>
            <p:cNvPr id="23" name="Text Box 31">
              <a:extLst>
                <a:ext uri="{FF2B5EF4-FFF2-40B4-BE49-F238E27FC236}">
                  <a16:creationId xmlns:a16="http://schemas.microsoft.com/office/drawing/2014/main" id="{9AB6F383-50D4-4E23-AB86-DC9AD074686C}"/>
                </a:ext>
              </a:extLst>
            </p:cNvPr>
            <p:cNvSpPr txBox="1">
              <a:spLocks noChangeArrowheads="1"/>
            </p:cNvSpPr>
            <p:nvPr/>
          </p:nvSpPr>
          <p:spPr bwMode="auto">
            <a:xfrm>
              <a:off x="3020" y="240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Evaluer</a:t>
              </a:r>
            </a:p>
          </p:txBody>
        </p:sp>
        <p:sp>
          <p:nvSpPr>
            <p:cNvPr id="24" name="Text Box 28">
              <a:extLst>
                <a:ext uri="{FF2B5EF4-FFF2-40B4-BE49-F238E27FC236}">
                  <a16:creationId xmlns:a16="http://schemas.microsoft.com/office/drawing/2014/main" id="{42CB0078-A20F-49CA-A9B3-974864B85513}"/>
                </a:ext>
              </a:extLst>
            </p:cNvPr>
            <p:cNvSpPr txBox="1">
              <a:spLocks noChangeArrowheads="1"/>
            </p:cNvSpPr>
            <p:nvPr/>
          </p:nvSpPr>
          <p:spPr bwMode="auto">
            <a:xfrm>
              <a:off x="1792" y="1434"/>
              <a:ext cx="829"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Planifier</a:t>
              </a:r>
            </a:p>
          </p:txBody>
        </p:sp>
        <p:sp>
          <p:nvSpPr>
            <p:cNvPr id="25" name="Text Box 29">
              <a:extLst>
                <a:ext uri="{FF2B5EF4-FFF2-40B4-BE49-F238E27FC236}">
                  <a16:creationId xmlns:a16="http://schemas.microsoft.com/office/drawing/2014/main" id="{5E645755-C536-4B9C-A71F-F47A717959F0}"/>
                </a:ext>
              </a:extLst>
            </p:cNvPr>
            <p:cNvSpPr txBox="1">
              <a:spLocks noChangeArrowheads="1"/>
            </p:cNvSpPr>
            <p:nvPr/>
          </p:nvSpPr>
          <p:spPr bwMode="auto">
            <a:xfrm>
              <a:off x="3205" y="143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Exécuter</a:t>
              </a:r>
              <a:endParaRPr lang="fr-FR" dirty="0">
                <a:solidFill>
                  <a:srgbClr val="FFFFFF"/>
                </a:solidFill>
                <a:latin typeface="Gravur-Condensed" pitchFamily="34" charset="0"/>
              </a:endParaRPr>
            </a:p>
          </p:txBody>
        </p:sp>
        <p:sp>
          <p:nvSpPr>
            <p:cNvPr id="26" name="Text Box 30">
              <a:extLst>
                <a:ext uri="{FF2B5EF4-FFF2-40B4-BE49-F238E27FC236}">
                  <a16:creationId xmlns:a16="http://schemas.microsoft.com/office/drawing/2014/main" id="{6916B3F0-9170-4AD6-8D96-113018CDA116}"/>
                </a:ext>
              </a:extLst>
            </p:cNvPr>
            <p:cNvSpPr txBox="1">
              <a:spLocks noChangeArrowheads="1"/>
            </p:cNvSpPr>
            <p:nvPr/>
          </p:nvSpPr>
          <p:spPr bwMode="auto">
            <a:xfrm>
              <a:off x="1959" y="2404"/>
              <a:ext cx="793" cy="272"/>
            </a:xfrm>
            <a:prstGeom prst="rect">
              <a:avLst/>
            </a:prstGeom>
            <a:noFill/>
            <a:ln w="9525">
              <a:solidFill>
                <a:schemeClr val="tx1"/>
              </a:solidFill>
              <a:miter lim="800000"/>
              <a:headEnd/>
              <a:tailEnd/>
            </a:ln>
          </p:spPr>
          <p:txBody>
            <a:bodyPr wrap="square">
              <a:spAutoFit/>
            </a:bodyPr>
            <a:lstStyle/>
            <a:p>
              <a:pPr algn="ctr">
                <a:spcBef>
                  <a:spcPct val="50000"/>
                </a:spcBef>
              </a:pPr>
              <a:r>
                <a:rPr lang="fr-FR" sz="1400" dirty="0">
                  <a:solidFill>
                    <a:srgbClr val="FFFFFF"/>
                  </a:solidFill>
                  <a:latin typeface="Gravur-Condensed" pitchFamily="34" charset="0"/>
                </a:rPr>
                <a:t>Réadapter</a:t>
              </a:r>
            </a:p>
          </p:txBody>
        </p:sp>
      </p:grpSp>
      <p:grpSp>
        <p:nvGrpSpPr>
          <p:cNvPr id="27" name="Group 38">
            <a:extLst>
              <a:ext uri="{FF2B5EF4-FFF2-40B4-BE49-F238E27FC236}">
                <a16:creationId xmlns:a16="http://schemas.microsoft.com/office/drawing/2014/main" id="{56F6398B-1419-4083-BA50-991D3797FF32}"/>
              </a:ext>
            </a:extLst>
          </p:cNvPr>
          <p:cNvGrpSpPr>
            <a:grpSpLocks/>
          </p:cNvGrpSpPr>
          <p:nvPr/>
        </p:nvGrpSpPr>
        <p:grpSpPr bwMode="auto">
          <a:xfrm>
            <a:off x="4072251" y="2524857"/>
            <a:ext cx="1364665" cy="1596550"/>
            <a:chOff x="2250" y="1542"/>
            <a:chExt cx="961" cy="1075"/>
          </a:xfrm>
        </p:grpSpPr>
        <p:sp>
          <p:nvSpPr>
            <p:cNvPr id="28" name="Oval 27">
              <a:extLst>
                <a:ext uri="{FF2B5EF4-FFF2-40B4-BE49-F238E27FC236}">
                  <a16:creationId xmlns:a16="http://schemas.microsoft.com/office/drawing/2014/main" id="{88ACF8AD-A1C6-4383-90BB-E60B9C239B8B}"/>
                </a:ext>
              </a:extLst>
            </p:cNvPr>
            <p:cNvSpPr>
              <a:spLocks noChangeArrowheads="1"/>
            </p:cNvSpPr>
            <p:nvPr/>
          </p:nvSpPr>
          <p:spPr bwMode="auto">
            <a:xfrm>
              <a:off x="2250" y="1616"/>
              <a:ext cx="961" cy="932"/>
            </a:xfrm>
            <a:prstGeom prst="ellipse">
              <a:avLst/>
            </a:prstGeom>
            <a:noFill/>
            <a:ln w="127000">
              <a:solidFill>
                <a:schemeClr val="bg1"/>
              </a:solidFill>
              <a:round/>
              <a:headEnd/>
              <a:tailEnd/>
            </a:ln>
          </p:spPr>
          <p:txBody>
            <a:bodyPr wrap="none" anchor="ctr"/>
            <a:lstStyle/>
            <a:p>
              <a:endParaRPr lang="fr-FR">
                <a:latin typeface="Gravur-Condensed" pitchFamily="34" charset="0"/>
              </a:endParaRPr>
            </a:p>
          </p:txBody>
        </p:sp>
        <p:sp>
          <p:nvSpPr>
            <p:cNvPr id="29" name="AutoShape 25">
              <a:extLst>
                <a:ext uri="{FF2B5EF4-FFF2-40B4-BE49-F238E27FC236}">
                  <a16:creationId xmlns:a16="http://schemas.microsoft.com/office/drawing/2014/main" id="{DD16B155-DA54-4D04-B1BC-934A8C411B31}"/>
                </a:ext>
              </a:extLst>
            </p:cNvPr>
            <p:cNvSpPr>
              <a:spLocks noChangeArrowheads="1"/>
            </p:cNvSpPr>
            <p:nvPr/>
          </p:nvSpPr>
          <p:spPr bwMode="auto">
            <a:xfrm>
              <a:off x="2366" y="1888"/>
              <a:ext cx="741" cy="362"/>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GB" sz="1400" dirty="0">
                  <a:solidFill>
                    <a:srgbClr val="000000"/>
                  </a:solidFill>
                  <a:latin typeface="Gravur-Condensed" pitchFamily="34" charset="0"/>
                </a:rPr>
                <a:t> </a:t>
              </a:r>
              <a:r>
                <a:rPr lang="fr-FR" sz="1400" dirty="0">
                  <a:solidFill>
                    <a:srgbClr val="000000"/>
                  </a:solidFill>
                  <a:latin typeface="Gravur-Condensed" pitchFamily="34" charset="0"/>
                </a:rPr>
                <a:t>Processus</a:t>
              </a:r>
            </a:p>
          </p:txBody>
        </p:sp>
        <p:sp>
          <p:nvSpPr>
            <p:cNvPr id="30" name="AutoShape 32">
              <a:extLst>
                <a:ext uri="{FF2B5EF4-FFF2-40B4-BE49-F238E27FC236}">
                  <a16:creationId xmlns:a16="http://schemas.microsoft.com/office/drawing/2014/main" id="{7935939D-95BF-4E85-8F6C-20E400C4FAAE}"/>
                </a:ext>
              </a:extLst>
            </p:cNvPr>
            <p:cNvSpPr>
              <a:spLocks noChangeArrowheads="1"/>
            </p:cNvSpPr>
            <p:nvPr/>
          </p:nvSpPr>
          <p:spPr bwMode="auto">
            <a:xfrm rot="13269746">
              <a:off x="2621" y="1542"/>
              <a:ext cx="184" cy="182"/>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sp>
          <p:nvSpPr>
            <p:cNvPr id="31" name="AutoShape 33">
              <a:extLst>
                <a:ext uri="{FF2B5EF4-FFF2-40B4-BE49-F238E27FC236}">
                  <a16:creationId xmlns:a16="http://schemas.microsoft.com/office/drawing/2014/main" id="{92D40D20-E116-4E44-BEDF-B6227C65E77B}"/>
                </a:ext>
              </a:extLst>
            </p:cNvPr>
            <p:cNvSpPr>
              <a:spLocks noChangeArrowheads="1"/>
            </p:cNvSpPr>
            <p:nvPr/>
          </p:nvSpPr>
          <p:spPr bwMode="auto">
            <a:xfrm rot="3036806">
              <a:off x="2752" y="2434"/>
              <a:ext cx="181" cy="185"/>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grpSp>
      <p:sp>
        <p:nvSpPr>
          <p:cNvPr id="32" name="Rectangle à coins arrondis 1">
            <a:extLst>
              <a:ext uri="{FF2B5EF4-FFF2-40B4-BE49-F238E27FC236}">
                <a16:creationId xmlns:a16="http://schemas.microsoft.com/office/drawing/2014/main" id="{2775F396-5899-4614-874B-7E95A60A3E9F}"/>
              </a:ext>
            </a:extLst>
          </p:cNvPr>
          <p:cNvSpPr/>
          <p:nvPr/>
        </p:nvSpPr>
        <p:spPr bwMode="auto">
          <a:xfrm>
            <a:off x="831891" y="1346160"/>
            <a:ext cx="1656184" cy="636415"/>
          </a:xfrm>
          <a:prstGeom prst="wedgeRoundRectCallout">
            <a:avLst>
              <a:gd name="adj1" fmla="val 47622"/>
              <a:gd name="adj2" fmla="val 165492"/>
              <a:gd name="adj3" fmla="val 16667"/>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fr-FR" sz="1600" dirty="0"/>
              <a:t>Qualité des intrants</a:t>
            </a:r>
            <a:endParaRPr lang="de-DE" sz="1600" dirty="0"/>
          </a:p>
        </p:txBody>
      </p:sp>
      <p:sp>
        <p:nvSpPr>
          <p:cNvPr id="33" name="Rectangle à coins arrondis 31">
            <a:extLst>
              <a:ext uri="{FF2B5EF4-FFF2-40B4-BE49-F238E27FC236}">
                <a16:creationId xmlns:a16="http://schemas.microsoft.com/office/drawing/2014/main" id="{6B57A72C-7728-4229-8ED0-D7DE5A4FB645}"/>
              </a:ext>
            </a:extLst>
          </p:cNvPr>
          <p:cNvSpPr/>
          <p:nvPr/>
        </p:nvSpPr>
        <p:spPr bwMode="auto">
          <a:xfrm>
            <a:off x="3801705" y="481566"/>
            <a:ext cx="1959522" cy="828672"/>
          </a:xfrm>
          <a:prstGeom prst="wedgeRoundRectCallout">
            <a:avLst>
              <a:gd name="adj1" fmla="val 32834"/>
              <a:gd name="adj2" fmla="val 75683"/>
              <a:gd name="adj3" fmla="val 16667"/>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fr-FR" sz="1800" dirty="0"/>
              <a:t>Qualités des processus</a:t>
            </a:r>
            <a:endParaRPr lang="de-DE" sz="1800" dirty="0"/>
          </a:p>
        </p:txBody>
      </p:sp>
      <p:sp>
        <p:nvSpPr>
          <p:cNvPr id="34" name="Rectangle à coins arrondis 32">
            <a:extLst>
              <a:ext uri="{FF2B5EF4-FFF2-40B4-BE49-F238E27FC236}">
                <a16:creationId xmlns:a16="http://schemas.microsoft.com/office/drawing/2014/main" id="{E4E02F6F-E697-480C-A12C-47B17EDAB465}"/>
              </a:ext>
            </a:extLst>
          </p:cNvPr>
          <p:cNvSpPr/>
          <p:nvPr/>
        </p:nvSpPr>
        <p:spPr bwMode="auto">
          <a:xfrm>
            <a:off x="7168595" y="806031"/>
            <a:ext cx="1765362" cy="1108429"/>
          </a:xfrm>
          <a:prstGeom prst="wedgeRoundRectCallout">
            <a:avLst>
              <a:gd name="adj1" fmla="val 34047"/>
              <a:gd name="adj2" fmla="val 86340"/>
              <a:gd name="adj3" fmla="val 16667"/>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fr-FR" dirty="0"/>
              <a:t>Qualité des résultats</a:t>
            </a:r>
            <a:endParaRPr lang="de-DE" dirty="0"/>
          </a:p>
        </p:txBody>
      </p:sp>
      <p:sp>
        <p:nvSpPr>
          <p:cNvPr id="35" name="Organigramme : Alternative 34">
            <a:extLst>
              <a:ext uri="{FF2B5EF4-FFF2-40B4-BE49-F238E27FC236}">
                <a16:creationId xmlns:a16="http://schemas.microsoft.com/office/drawing/2014/main" id="{166479BD-7284-4F16-A5B1-2A9373390B09}"/>
              </a:ext>
            </a:extLst>
          </p:cNvPr>
          <p:cNvSpPr/>
          <p:nvPr/>
        </p:nvSpPr>
        <p:spPr bwMode="auto">
          <a:xfrm>
            <a:off x="1335947" y="5591238"/>
            <a:ext cx="1532263" cy="612648"/>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fr-FR" sz="1600" dirty="0"/>
              <a:t>Qualité technique</a:t>
            </a:r>
            <a:endParaRPr lang="de-DE" sz="1600" dirty="0"/>
          </a:p>
        </p:txBody>
      </p:sp>
      <p:sp>
        <p:nvSpPr>
          <p:cNvPr id="36" name="Organigramme : Alternative 35">
            <a:extLst>
              <a:ext uri="{FF2B5EF4-FFF2-40B4-BE49-F238E27FC236}">
                <a16:creationId xmlns:a16="http://schemas.microsoft.com/office/drawing/2014/main" id="{F18A9C2D-DA8F-43FF-8A32-3C52B06C767F}"/>
              </a:ext>
            </a:extLst>
          </p:cNvPr>
          <p:cNvSpPr/>
          <p:nvPr/>
        </p:nvSpPr>
        <p:spPr bwMode="auto">
          <a:xfrm>
            <a:off x="3839006" y="5591238"/>
            <a:ext cx="1597909" cy="612648"/>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fr-FR" sz="1600" dirty="0"/>
              <a:t>Qualité managériale</a:t>
            </a:r>
            <a:endParaRPr lang="de-DE" sz="1600" dirty="0"/>
          </a:p>
        </p:txBody>
      </p:sp>
      <p:sp>
        <p:nvSpPr>
          <p:cNvPr id="37" name="Organigramme : Alternative 36">
            <a:extLst>
              <a:ext uri="{FF2B5EF4-FFF2-40B4-BE49-F238E27FC236}">
                <a16:creationId xmlns:a16="http://schemas.microsoft.com/office/drawing/2014/main" id="{E13EF016-AEE0-4C72-BC24-C8BFDE294694}"/>
              </a:ext>
            </a:extLst>
          </p:cNvPr>
          <p:cNvSpPr/>
          <p:nvPr/>
        </p:nvSpPr>
        <p:spPr bwMode="auto">
          <a:xfrm>
            <a:off x="5935305" y="5591238"/>
            <a:ext cx="1449314" cy="612648"/>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fr-FR" sz="1600" dirty="0"/>
              <a:t>Qualité relationnelle</a:t>
            </a:r>
            <a:endParaRPr lang="de-DE" sz="1600" dirty="0"/>
          </a:p>
        </p:txBody>
      </p:sp>
      <p:cxnSp>
        <p:nvCxnSpPr>
          <p:cNvPr id="38" name="Connecteur droit avec flèche 37">
            <a:extLst>
              <a:ext uri="{FF2B5EF4-FFF2-40B4-BE49-F238E27FC236}">
                <a16:creationId xmlns:a16="http://schemas.microsoft.com/office/drawing/2014/main" id="{C99C9C36-9DBB-4A95-8689-1771E7E9F596}"/>
              </a:ext>
            </a:extLst>
          </p:cNvPr>
          <p:cNvCxnSpPr/>
          <p:nvPr/>
        </p:nvCxnSpPr>
        <p:spPr bwMode="auto">
          <a:xfrm>
            <a:off x="1699355" y="1962393"/>
            <a:ext cx="47168" cy="362884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9" name="Connecteur droit avec flèche 38">
            <a:extLst>
              <a:ext uri="{FF2B5EF4-FFF2-40B4-BE49-F238E27FC236}">
                <a16:creationId xmlns:a16="http://schemas.microsoft.com/office/drawing/2014/main" id="{9A49088F-5380-4E90-9DE0-C88E400F44D5}"/>
              </a:ext>
            </a:extLst>
          </p:cNvPr>
          <p:cNvCxnSpPr/>
          <p:nvPr/>
        </p:nvCxnSpPr>
        <p:spPr bwMode="auto">
          <a:xfrm flipH="1" flipV="1">
            <a:off x="4542027" y="1310238"/>
            <a:ext cx="33159" cy="42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40" name="Connecteur droit avec flèche 39">
            <a:extLst>
              <a:ext uri="{FF2B5EF4-FFF2-40B4-BE49-F238E27FC236}">
                <a16:creationId xmlns:a16="http://schemas.microsoft.com/office/drawing/2014/main" id="{933F2864-7E0A-453B-9006-3B80734121C7}"/>
              </a:ext>
            </a:extLst>
          </p:cNvPr>
          <p:cNvCxnSpPr>
            <a:endCxn id="33" idx="2"/>
          </p:cNvCxnSpPr>
          <p:nvPr/>
        </p:nvCxnSpPr>
        <p:spPr bwMode="auto">
          <a:xfrm flipH="1" flipV="1">
            <a:off x="4781466" y="1310238"/>
            <a:ext cx="2207109" cy="42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41" name="Connecteur droit avec flèche 40">
            <a:extLst>
              <a:ext uri="{FF2B5EF4-FFF2-40B4-BE49-F238E27FC236}">
                <a16:creationId xmlns:a16="http://schemas.microsoft.com/office/drawing/2014/main" id="{48CBFA2D-AA84-4866-9764-A60BF395F404}"/>
              </a:ext>
            </a:extLst>
          </p:cNvPr>
          <p:cNvCxnSpPr/>
          <p:nvPr/>
        </p:nvCxnSpPr>
        <p:spPr bwMode="auto">
          <a:xfrm flipV="1">
            <a:off x="2776107" y="1310238"/>
            <a:ext cx="1499220" cy="42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 name="Espace réservé du numéro de diapositive 1">
            <a:extLst>
              <a:ext uri="{FF2B5EF4-FFF2-40B4-BE49-F238E27FC236}">
                <a16:creationId xmlns:a16="http://schemas.microsoft.com/office/drawing/2014/main" id="{230CE651-27B6-4438-928F-37C560E84329}"/>
              </a:ext>
            </a:extLst>
          </p:cNvPr>
          <p:cNvSpPr>
            <a:spLocks noGrp="1"/>
          </p:cNvSpPr>
          <p:nvPr>
            <p:ph type="sldNum" sz="quarter" idx="12"/>
          </p:nvPr>
        </p:nvSpPr>
        <p:spPr/>
        <p:txBody>
          <a:bodyPr/>
          <a:lstStyle/>
          <a:p>
            <a:fld id="{6D6DBB9B-1F52-4903-B67F-EDF59F9FE1E0}" type="slidenum">
              <a:rPr lang="fr-BE" smtClean="0"/>
              <a:t>13</a:t>
            </a:fld>
            <a:endParaRPr lang="fr-BE"/>
          </a:p>
        </p:txBody>
      </p:sp>
    </p:spTree>
    <p:extLst>
      <p:ext uri="{BB962C8B-B14F-4D97-AF65-F5344CB8AC3E}">
        <p14:creationId xmlns:p14="http://schemas.microsoft.com/office/powerpoint/2010/main" val="286617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heel(4)">
                                      <p:cBhvr>
                                        <p:cTn id="15" dur="2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heel(4)">
                                      <p:cBhvr>
                                        <p:cTn id="20" dur="20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heel(4)">
                                      <p:cBhvr>
                                        <p:cTn id="25" dur="2000"/>
                                        <p:tgtEl>
                                          <p:spTgt spid="27"/>
                                        </p:tgtEl>
                                      </p:cBhvr>
                                    </p:animEffect>
                                  </p:childTnLst>
                                </p:cTn>
                              </p:par>
                              <p:par>
                                <p:cTn id="26" presetID="21" presetClass="entr" presetSubtype="4"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heel(4)">
                                      <p:cBhvr>
                                        <p:cTn id="2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645920" y="241634"/>
            <a:ext cx="7385040" cy="1325563"/>
          </a:xfrm>
        </p:spPr>
        <p:txBody>
          <a:bodyPr>
            <a:normAutofit/>
          </a:bodyPr>
          <a:lstStyle/>
          <a:p>
            <a:r>
              <a:rPr lang="fr-BE" sz="3200" dirty="0"/>
              <a:t>6- Que regarde t’on </a:t>
            </a:r>
            <a:r>
              <a:rPr lang="fr-BE" sz="3200" b="1" dirty="0"/>
              <a:t>habituellement </a:t>
            </a:r>
            <a:r>
              <a:rPr lang="fr-BE" sz="3200" dirty="0"/>
              <a:t>pour s’assurer de la qualité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507372" y="4104973"/>
            <a:ext cx="2839967" cy="1200329"/>
          </a:xfrm>
          <a:prstGeom prst="rect">
            <a:avLst/>
          </a:prstGeom>
          <a:noFill/>
        </p:spPr>
        <p:txBody>
          <a:bodyPr wrap="square" rtlCol="0">
            <a:spAutoFit/>
          </a:bodyPr>
          <a:lstStyle/>
          <a:p>
            <a:pPr algn="ctr"/>
            <a:r>
              <a:rPr lang="fr-BE" b="1" dirty="0"/>
              <a:t>Les intrants</a:t>
            </a:r>
          </a:p>
          <a:p>
            <a:pPr algn="ctr"/>
            <a:r>
              <a:rPr lang="fr-BE" dirty="0"/>
              <a:t>Si on ne met pas les bonnes ressources, on n’arrivera pas à la qualité</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811842" y="4104973"/>
            <a:ext cx="2999117" cy="923330"/>
          </a:xfrm>
          <a:prstGeom prst="rect">
            <a:avLst/>
          </a:prstGeom>
          <a:noFill/>
        </p:spPr>
        <p:txBody>
          <a:bodyPr wrap="square" rtlCol="0">
            <a:spAutoFit/>
          </a:bodyPr>
          <a:lstStyle/>
          <a:p>
            <a:pPr algn="ctr"/>
            <a:r>
              <a:rPr lang="fr-BE" b="1" dirty="0"/>
              <a:t>Les processus</a:t>
            </a:r>
          </a:p>
          <a:p>
            <a:pPr algn="ctr"/>
            <a:r>
              <a:rPr lang="fr-BE" dirty="0"/>
              <a:t>Comprendre ce qu’il se passe est le cœur de la qualité</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9030960" y="4104973"/>
            <a:ext cx="2653668" cy="923330"/>
          </a:xfrm>
          <a:prstGeom prst="rect">
            <a:avLst/>
          </a:prstGeom>
          <a:noFill/>
        </p:spPr>
        <p:txBody>
          <a:bodyPr wrap="square" rtlCol="0">
            <a:spAutoFit/>
          </a:bodyPr>
          <a:lstStyle/>
          <a:p>
            <a:pPr algn="ctr"/>
            <a:r>
              <a:rPr lang="fr-BE" b="1" dirty="0"/>
              <a:t>Les résultats</a:t>
            </a:r>
          </a:p>
          <a:p>
            <a:pPr algn="ctr"/>
            <a:r>
              <a:rPr lang="fr-BE" dirty="0"/>
              <a:t>En mesurant les résultats, on s’assure de la qualité</a:t>
            </a:r>
          </a:p>
        </p:txBody>
      </p:sp>
      <p:sp>
        <p:nvSpPr>
          <p:cNvPr id="13" name="AutoShape 4">
            <a:extLst>
              <a:ext uri="{FF2B5EF4-FFF2-40B4-BE49-F238E27FC236}">
                <a16:creationId xmlns:a16="http://schemas.microsoft.com/office/drawing/2014/main" id="{94AACAFB-060F-4502-ADC8-AE078B0F7BAB}"/>
              </a:ext>
            </a:extLst>
          </p:cNvPr>
          <p:cNvSpPr>
            <a:spLocks noChangeArrowheads="1"/>
          </p:cNvSpPr>
          <p:nvPr/>
        </p:nvSpPr>
        <p:spPr bwMode="auto">
          <a:xfrm>
            <a:off x="1238529" y="2038373"/>
            <a:ext cx="1684162" cy="2133600"/>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Ressources</a:t>
            </a:r>
          </a:p>
        </p:txBody>
      </p:sp>
      <p:sp>
        <p:nvSpPr>
          <p:cNvPr id="14" name="AutoShape 6">
            <a:extLst>
              <a:ext uri="{FF2B5EF4-FFF2-40B4-BE49-F238E27FC236}">
                <a16:creationId xmlns:a16="http://schemas.microsoft.com/office/drawing/2014/main" id="{C0F12159-9088-42A0-913A-D656D8C8D398}"/>
              </a:ext>
            </a:extLst>
          </p:cNvPr>
          <p:cNvSpPr>
            <a:spLocks noChangeArrowheads="1"/>
          </p:cNvSpPr>
          <p:nvPr/>
        </p:nvSpPr>
        <p:spPr bwMode="auto">
          <a:xfrm>
            <a:off x="8719934" y="1802020"/>
            <a:ext cx="1656184" cy="2128838"/>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Résultats</a:t>
            </a:r>
          </a:p>
        </p:txBody>
      </p:sp>
      <p:grpSp>
        <p:nvGrpSpPr>
          <p:cNvPr id="15" name="Group 37">
            <a:extLst>
              <a:ext uri="{FF2B5EF4-FFF2-40B4-BE49-F238E27FC236}">
                <a16:creationId xmlns:a16="http://schemas.microsoft.com/office/drawing/2014/main" id="{D049123A-2FC8-4F09-A32C-36590345B7E8}"/>
              </a:ext>
            </a:extLst>
          </p:cNvPr>
          <p:cNvGrpSpPr>
            <a:grpSpLocks/>
          </p:cNvGrpSpPr>
          <p:nvPr/>
        </p:nvGrpSpPr>
        <p:grpSpPr bwMode="auto">
          <a:xfrm>
            <a:off x="10104482" y="1648733"/>
            <a:ext cx="1677027" cy="2350597"/>
            <a:chOff x="5301" y="1116"/>
            <a:chExt cx="1333" cy="2027"/>
          </a:xfrm>
        </p:grpSpPr>
        <p:sp>
          <p:nvSpPr>
            <p:cNvPr id="16" name="Oval 13">
              <a:extLst>
                <a:ext uri="{FF2B5EF4-FFF2-40B4-BE49-F238E27FC236}">
                  <a16:creationId xmlns:a16="http://schemas.microsoft.com/office/drawing/2014/main" id="{85455B36-9E08-46F2-9296-48F0932F421B}"/>
                </a:ext>
              </a:extLst>
            </p:cNvPr>
            <p:cNvSpPr>
              <a:spLocks noChangeArrowheads="1"/>
            </p:cNvSpPr>
            <p:nvPr/>
          </p:nvSpPr>
          <p:spPr bwMode="auto">
            <a:xfrm>
              <a:off x="5301" y="1116"/>
              <a:ext cx="1104" cy="672"/>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du Personnel</a:t>
              </a:r>
            </a:p>
          </p:txBody>
        </p:sp>
        <p:sp>
          <p:nvSpPr>
            <p:cNvPr id="17" name="Oval 14">
              <a:extLst>
                <a:ext uri="{FF2B5EF4-FFF2-40B4-BE49-F238E27FC236}">
                  <a16:creationId xmlns:a16="http://schemas.microsoft.com/office/drawing/2014/main" id="{7C8F5543-BC3F-4C1A-825A-9641A1261A42}"/>
                </a:ext>
              </a:extLst>
            </p:cNvPr>
            <p:cNvSpPr>
              <a:spLocks noChangeArrowheads="1"/>
            </p:cNvSpPr>
            <p:nvPr/>
          </p:nvSpPr>
          <p:spPr bwMode="auto">
            <a:xfrm>
              <a:off x="5351" y="2567"/>
              <a:ext cx="1200" cy="576"/>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Bénéfices pour </a:t>
              </a:r>
            </a:p>
            <a:p>
              <a:pPr algn="ctr"/>
              <a:r>
                <a:rPr lang="fr-FR" sz="1600" dirty="0">
                  <a:latin typeface="Gravur-Condensed" pitchFamily="34" charset="0"/>
                </a:rPr>
                <a:t>La société</a:t>
              </a:r>
            </a:p>
          </p:txBody>
        </p:sp>
        <p:sp>
          <p:nvSpPr>
            <p:cNvPr id="18" name="Oval 15">
              <a:extLst>
                <a:ext uri="{FF2B5EF4-FFF2-40B4-BE49-F238E27FC236}">
                  <a16:creationId xmlns:a16="http://schemas.microsoft.com/office/drawing/2014/main" id="{FD268F4D-6D5E-4C09-B5B2-9244EE320D17}"/>
                </a:ext>
              </a:extLst>
            </p:cNvPr>
            <p:cNvSpPr>
              <a:spLocks noChangeArrowheads="1"/>
            </p:cNvSpPr>
            <p:nvPr/>
          </p:nvSpPr>
          <p:spPr bwMode="auto">
            <a:xfrm>
              <a:off x="5530" y="1842"/>
              <a:ext cx="1104" cy="624"/>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Des usagers</a:t>
              </a:r>
            </a:p>
          </p:txBody>
        </p:sp>
      </p:grpSp>
      <p:sp>
        <p:nvSpPr>
          <p:cNvPr id="19" name="AutoShape 5">
            <a:extLst>
              <a:ext uri="{FF2B5EF4-FFF2-40B4-BE49-F238E27FC236}">
                <a16:creationId xmlns:a16="http://schemas.microsoft.com/office/drawing/2014/main" id="{0FA96880-AFEE-4B61-A48D-0659F687A1AC}"/>
              </a:ext>
            </a:extLst>
          </p:cNvPr>
          <p:cNvSpPr>
            <a:spLocks noChangeArrowheads="1"/>
          </p:cNvSpPr>
          <p:nvPr/>
        </p:nvSpPr>
        <p:spPr bwMode="auto">
          <a:xfrm>
            <a:off x="5080997" y="1781339"/>
            <a:ext cx="2133600" cy="2133600"/>
          </a:xfrm>
          <a:prstGeom prst="rightArrow">
            <a:avLst>
              <a:gd name="adj1" fmla="val 50000"/>
              <a:gd name="adj2" fmla="val 25000"/>
            </a:avLst>
          </a:prstGeom>
          <a:solidFill>
            <a:srgbClr val="FFFF00">
              <a:alpha val="50195"/>
            </a:srgbClr>
          </a:solidFill>
          <a:ln w="9525">
            <a:solidFill>
              <a:schemeClr val="tx1"/>
            </a:solidFill>
            <a:miter lim="800000"/>
            <a:headEnd/>
            <a:tailEnd/>
          </a:ln>
        </p:spPr>
        <p:txBody>
          <a:bodyPr wrap="none" anchor="ctr"/>
          <a:lstStyle/>
          <a:p>
            <a:pPr algn="ctr"/>
            <a:r>
              <a:rPr lang="en-GB">
                <a:latin typeface="Comic Sans MS" pitchFamily="66" charset="0"/>
              </a:rPr>
              <a:t> </a:t>
            </a:r>
            <a:r>
              <a:rPr lang="fr-FR">
                <a:latin typeface="Comic Sans MS" pitchFamily="66" charset="0"/>
              </a:rPr>
              <a:t>Processus</a:t>
            </a:r>
          </a:p>
        </p:txBody>
      </p:sp>
      <p:grpSp>
        <p:nvGrpSpPr>
          <p:cNvPr id="20" name="Groupe 88">
            <a:extLst>
              <a:ext uri="{FF2B5EF4-FFF2-40B4-BE49-F238E27FC236}">
                <a16:creationId xmlns:a16="http://schemas.microsoft.com/office/drawing/2014/main" id="{49614E42-C9FE-4938-8101-09F03D47E07F}"/>
              </a:ext>
            </a:extLst>
          </p:cNvPr>
          <p:cNvGrpSpPr>
            <a:grpSpLocks/>
          </p:cNvGrpSpPr>
          <p:nvPr/>
        </p:nvGrpSpPr>
        <p:grpSpPr bwMode="auto">
          <a:xfrm>
            <a:off x="5135519" y="2313250"/>
            <a:ext cx="1905000" cy="1069777"/>
            <a:chOff x="3671888" y="3197225"/>
            <a:chExt cx="1905000" cy="1069777"/>
          </a:xfrm>
        </p:grpSpPr>
        <p:sp>
          <p:nvSpPr>
            <p:cNvPr id="21" name="Text Box 8">
              <a:extLst>
                <a:ext uri="{FF2B5EF4-FFF2-40B4-BE49-F238E27FC236}">
                  <a16:creationId xmlns:a16="http://schemas.microsoft.com/office/drawing/2014/main" id="{6392DC3E-EA86-4DBE-9CD7-0C13EBC803C8}"/>
                </a:ext>
              </a:extLst>
            </p:cNvPr>
            <p:cNvSpPr txBox="1">
              <a:spLocks noChangeArrowheads="1"/>
            </p:cNvSpPr>
            <p:nvPr/>
          </p:nvSpPr>
          <p:spPr bwMode="auto">
            <a:xfrm>
              <a:off x="36718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JCAHO</a:t>
              </a:r>
            </a:p>
          </p:txBody>
        </p:sp>
        <p:sp>
          <p:nvSpPr>
            <p:cNvPr id="22" name="Text Box 9">
              <a:extLst>
                <a:ext uri="{FF2B5EF4-FFF2-40B4-BE49-F238E27FC236}">
                  <a16:creationId xmlns:a16="http://schemas.microsoft.com/office/drawing/2014/main" id="{BB59BA59-0D5C-4288-AB31-8F6BEB8237EF}"/>
                </a:ext>
              </a:extLst>
            </p:cNvPr>
            <p:cNvSpPr txBox="1">
              <a:spLocks noChangeArrowheads="1"/>
            </p:cNvSpPr>
            <p:nvPr/>
          </p:nvSpPr>
          <p:spPr bwMode="auto">
            <a:xfrm>
              <a:off x="4738688" y="3197225"/>
              <a:ext cx="8382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dirty="0">
                  <a:solidFill>
                    <a:srgbClr val="FFFFFF"/>
                  </a:solidFill>
                  <a:latin typeface="Calibri" pitchFamily="34" charset="0"/>
                </a:rPr>
                <a:t>EFQM</a:t>
              </a:r>
            </a:p>
          </p:txBody>
        </p:sp>
        <p:sp>
          <p:nvSpPr>
            <p:cNvPr id="23" name="Text Box 10">
              <a:extLst>
                <a:ext uri="{FF2B5EF4-FFF2-40B4-BE49-F238E27FC236}">
                  <a16:creationId xmlns:a16="http://schemas.microsoft.com/office/drawing/2014/main" id="{CD842B69-84C2-49D6-8E55-DA1F3C72B1BD}"/>
                </a:ext>
              </a:extLst>
            </p:cNvPr>
            <p:cNvSpPr txBox="1">
              <a:spLocks noChangeArrowheads="1"/>
            </p:cNvSpPr>
            <p:nvPr/>
          </p:nvSpPr>
          <p:spPr bwMode="auto">
            <a:xfrm>
              <a:off x="3748088" y="3959225"/>
              <a:ext cx="6096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KTQ</a:t>
              </a:r>
            </a:p>
          </p:txBody>
        </p:sp>
        <p:sp>
          <p:nvSpPr>
            <p:cNvPr id="24" name="Text Box 11">
              <a:extLst>
                <a:ext uri="{FF2B5EF4-FFF2-40B4-BE49-F238E27FC236}">
                  <a16:creationId xmlns:a16="http://schemas.microsoft.com/office/drawing/2014/main" id="{E7839A40-E9A1-476D-A11C-47E6B70007CD}"/>
                </a:ext>
              </a:extLst>
            </p:cNvPr>
            <p:cNvSpPr txBox="1">
              <a:spLocks noChangeArrowheads="1"/>
            </p:cNvSpPr>
            <p:nvPr/>
          </p:nvSpPr>
          <p:spPr bwMode="auto">
            <a:xfrm>
              <a:off x="4814888" y="3959225"/>
              <a:ext cx="685800" cy="307777"/>
            </a:xfrm>
            <a:prstGeom prst="rect">
              <a:avLst/>
            </a:prstGeom>
            <a:solidFill>
              <a:srgbClr val="996600"/>
            </a:solidFill>
            <a:ln w="9525">
              <a:noFill/>
              <a:miter lim="800000"/>
              <a:headEnd/>
              <a:tailEnd/>
            </a:ln>
          </p:spPr>
          <p:txBody>
            <a:bodyPr>
              <a:spAutoFit/>
            </a:bodyPr>
            <a:lstStyle/>
            <a:p>
              <a:pPr algn="ctr">
                <a:spcBef>
                  <a:spcPct val="50000"/>
                </a:spcBef>
              </a:pPr>
              <a:r>
                <a:rPr lang="en-GB" sz="1400">
                  <a:solidFill>
                    <a:srgbClr val="FFFFFF"/>
                  </a:solidFill>
                  <a:latin typeface="Calibri" pitchFamily="34" charset="0"/>
                </a:rPr>
                <a:t>CQG</a:t>
              </a:r>
            </a:p>
          </p:txBody>
        </p:sp>
      </p:grpSp>
      <p:sp>
        <p:nvSpPr>
          <p:cNvPr id="25" name="AutoShape 24">
            <a:extLst>
              <a:ext uri="{FF2B5EF4-FFF2-40B4-BE49-F238E27FC236}">
                <a16:creationId xmlns:a16="http://schemas.microsoft.com/office/drawing/2014/main" id="{6C547D9A-A0D9-4A7E-932C-F7DEC935AE03}"/>
              </a:ext>
            </a:extLst>
          </p:cNvPr>
          <p:cNvSpPr>
            <a:spLocks noChangeArrowheads="1"/>
          </p:cNvSpPr>
          <p:nvPr/>
        </p:nvSpPr>
        <p:spPr bwMode="auto">
          <a:xfrm>
            <a:off x="4775479" y="1665285"/>
            <a:ext cx="2625800" cy="2297304"/>
          </a:xfrm>
          <a:prstGeom prst="cube">
            <a:avLst>
              <a:gd name="adj" fmla="val 25000"/>
            </a:avLst>
          </a:prstGeom>
          <a:solidFill>
            <a:schemeClr val="tx1"/>
          </a:solidFill>
          <a:ln w="9525">
            <a:solidFill>
              <a:schemeClr val="tx1"/>
            </a:solidFill>
            <a:miter lim="800000"/>
            <a:headEnd/>
            <a:tailEnd/>
          </a:ln>
        </p:spPr>
        <p:txBody>
          <a:bodyPr wrap="none" anchor="ctr"/>
          <a:lstStyle/>
          <a:p>
            <a:pPr algn="ctr"/>
            <a:endParaRPr lang="fr-FR" sz="4000">
              <a:latin typeface="Times New Roman" pitchFamily="18" charset="0"/>
            </a:endParaRPr>
          </a:p>
        </p:txBody>
      </p:sp>
      <p:grpSp>
        <p:nvGrpSpPr>
          <p:cNvPr id="26" name="Group 39">
            <a:extLst>
              <a:ext uri="{FF2B5EF4-FFF2-40B4-BE49-F238E27FC236}">
                <a16:creationId xmlns:a16="http://schemas.microsoft.com/office/drawing/2014/main" id="{947407EF-E7AC-4942-ACA3-566CFE575631}"/>
              </a:ext>
            </a:extLst>
          </p:cNvPr>
          <p:cNvGrpSpPr>
            <a:grpSpLocks/>
          </p:cNvGrpSpPr>
          <p:nvPr/>
        </p:nvGrpSpPr>
        <p:grpSpPr bwMode="auto">
          <a:xfrm>
            <a:off x="4558911" y="2201987"/>
            <a:ext cx="3024338" cy="1659367"/>
            <a:chOff x="1792" y="1434"/>
            <a:chExt cx="2241" cy="1242"/>
          </a:xfrm>
        </p:grpSpPr>
        <p:sp>
          <p:nvSpPr>
            <p:cNvPr id="27" name="Text Box 31">
              <a:extLst>
                <a:ext uri="{FF2B5EF4-FFF2-40B4-BE49-F238E27FC236}">
                  <a16:creationId xmlns:a16="http://schemas.microsoft.com/office/drawing/2014/main" id="{BB4A7DDA-83C5-44B8-BC5A-17B62D3E8C12}"/>
                </a:ext>
              </a:extLst>
            </p:cNvPr>
            <p:cNvSpPr txBox="1">
              <a:spLocks noChangeArrowheads="1"/>
            </p:cNvSpPr>
            <p:nvPr/>
          </p:nvSpPr>
          <p:spPr bwMode="auto">
            <a:xfrm>
              <a:off x="3020" y="240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Evaluer</a:t>
              </a:r>
            </a:p>
          </p:txBody>
        </p:sp>
        <p:sp>
          <p:nvSpPr>
            <p:cNvPr id="28" name="Text Box 28">
              <a:extLst>
                <a:ext uri="{FF2B5EF4-FFF2-40B4-BE49-F238E27FC236}">
                  <a16:creationId xmlns:a16="http://schemas.microsoft.com/office/drawing/2014/main" id="{D94941F5-0000-4DF2-A86E-62F678A08169}"/>
                </a:ext>
              </a:extLst>
            </p:cNvPr>
            <p:cNvSpPr txBox="1">
              <a:spLocks noChangeArrowheads="1"/>
            </p:cNvSpPr>
            <p:nvPr/>
          </p:nvSpPr>
          <p:spPr bwMode="auto">
            <a:xfrm>
              <a:off x="1792" y="1434"/>
              <a:ext cx="829"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Planifier</a:t>
              </a:r>
            </a:p>
          </p:txBody>
        </p:sp>
        <p:sp>
          <p:nvSpPr>
            <p:cNvPr id="29" name="Text Box 29">
              <a:extLst>
                <a:ext uri="{FF2B5EF4-FFF2-40B4-BE49-F238E27FC236}">
                  <a16:creationId xmlns:a16="http://schemas.microsoft.com/office/drawing/2014/main" id="{408A8986-88F7-494C-BF26-091C347D6D22}"/>
                </a:ext>
              </a:extLst>
            </p:cNvPr>
            <p:cNvSpPr txBox="1">
              <a:spLocks noChangeArrowheads="1"/>
            </p:cNvSpPr>
            <p:nvPr/>
          </p:nvSpPr>
          <p:spPr bwMode="auto">
            <a:xfrm>
              <a:off x="3205" y="1434"/>
              <a:ext cx="828" cy="272"/>
            </a:xfrm>
            <a:prstGeom prst="rect">
              <a:avLst/>
            </a:prstGeom>
            <a:noFill/>
            <a:ln w="9525">
              <a:noFill/>
              <a:miter lim="800000"/>
              <a:headEnd/>
              <a:tailEnd/>
            </a:ln>
          </p:spPr>
          <p:txBody>
            <a:bodyPr>
              <a:spAutoFit/>
            </a:bodyPr>
            <a:lstStyle/>
            <a:p>
              <a:pPr algn="ctr">
                <a:spcBef>
                  <a:spcPct val="50000"/>
                </a:spcBef>
              </a:pPr>
              <a:r>
                <a:rPr lang="fr-FR" sz="1400" dirty="0">
                  <a:solidFill>
                    <a:srgbClr val="FFFFFF"/>
                  </a:solidFill>
                  <a:latin typeface="Gravur-Condensed" pitchFamily="34" charset="0"/>
                </a:rPr>
                <a:t>Exécuter</a:t>
              </a:r>
              <a:endParaRPr lang="fr-FR" dirty="0">
                <a:solidFill>
                  <a:srgbClr val="FFFFFF"/>
                </a:solidFill>
                <a:latin typeface="Gravur-Condensed" pitchFamily="34" charset="0"/>
              </a:endParaRPr>
            </a:p>
          </p:txBody>
        </p:sp>
        <p:sp>
          <p:nvSpPr>
            <p:cNvPr id="30" name="Text Box 30">
              <a:extLst>
                <a:ext uri="{FF2B5EF4-FFF2-40B4-BE49-F238E27FC236}">
                  <a16:creationId xmlns:a16="http://schemas.microsoft.com/office/drawing/2014/main" id="{1F2E2DC9-5B1A-4C3D-ACDC-ACA966AE71FC}"/>
                </a:ext>
              </a:extLst>
            </p:cNvPr>
            <p:cNvSpPr txBox="1">
              <a:spLocks noChangeArrowheads="1"/>
            </p:cNvSpPr>
            <p:nvPr/>
          </p:nvSpPr>
          <p:spPr bwMode="auto">
            <a:xfrm>
              <a:off x="1959" y="2404"/>
              <a:ext cx="793" cy="272"/>
            </a:xfrm>
            <a:prstGeom prst="rect">
              <a:avLst/>
            </a:prstGeom>
            <a:noFill/>
            <a:ln w="9525">
              <a:solidFill>
                <a:schemeClr val="tx1"/>
              </a:solidFill>
              <a:miter lim="800000"/>
              <a:headEnd/>
              <a:tailEnd/>
            </a:ln>
          </p:spPr>
          <p:txBody>
            <a:bodyPr wrap="square">
              <a:spAutoFit/>
            </a:bodyPr>
            <a:lstStyle/>
            <a:p>
              <a:pPr algn="ctr">
                <a:spcBef>
                  <a:spcPct val="50000"/>
                </a:spcBef>
              </a:pPr>
              <a:r>
                <a:rPr lang="fr-FR" sz="1400" dirty="0">
                  <a:solidFill>
                    <a:srgbClr val="FFFFFF"/>
                  </a:solidFill>
                  <a:latin typeface="Gravur-Condensed" pitchFamily="34" charset="0"/>
                </a:rPr>
                <a:t>Réadapter</a:t>
              </a:r>
            </a:p>
          </p:txBody>
        </p:sp>
      </p:grpSp>
      <p:grpSp>
        <p:nvGrpSpPr>
          <p:cNvPr id="31" name="Group 38">
            <a:extLst>
              <a:ext uri="{FF2B5EF4-FFF2-40B4-BE49-F238E27FC236}">
                <a16:creationId xmlns:a16="http://schemas.microsoft.com/office/drawing/2014/main" id="{04D87F1E-A2AB-4DA6-9B4C-04FF397291F6}"/>
              </a:ext>
            </a:extLst>
          </p:cNvPr>
          <p:cNvGrpSpPr>
            <a:grpSpLocks/>
          </p:cNvGrpSpPr>
          <p:nvPr/>
        </p:nvGrpSpPr>
        <p:grpSpPr bwMode="auto">
          <a:xfrm>
            <a:off x="5351543" y="2117605"/>
            <a:ext cx="1364665" cy="1596550"/>
            <a:chOff x="2250" y="1542"/>
            <a:chExt cx="961" cy="1075"/>
          </a:xfrm>
        </p:grpSpPr>
        <p:sp>
          <p:nvSpPr>
            <p:cNvPr id="32" name="Oval 27">
              <a:extLst>
                <a:ext uri="{FF2B5EF4-FFF2-40B4-BE49-F238E27FC236}">
                  <a16:creationId xmlns:a16="http://schemas.microsoft.com/office/drawing/2014/main" id="{1F15ED4C-BC4B-495A-B858-66AF8E355B43}"/>
                </a:ext>
              </a:extLst>
            </p:cNvPr>
            <p:cNvSpPr>
              <a:spLocks noChangeArrowheads="1"/>
            </p:cNvSpPr>
            <p:nvPr/>
          </p:nvSpPr>
          <p:spPr bwMode="auto">
            <a:xfrm>
              <a:off x="2250" y="1616"/>
              <a:ext cx="961" cy="932"/>
            </a:xfrm>
            <a:prstGeom prst="ellipse">
              <a:avLst/>
            </a:prstGeom>
            <a:noFill/>
            <a:ln w="127000">
              <a:solidFill>
                <a:schemeClr val="bg1"/>
              </a:solidFill>
              <a:round/>
              <a:headEnd/>
              <a:tailEnd/>
            </a:ln>
          </p:spPr>
          <p:txBody>
            <a:bodyPr wrap="none" anchor="ctr"/>
            <a:lstStyle/>
            <a:p>
              <a:endParaRPr lang="fr-FR">
                <a:latin typeface="Gravur-Condensed" pitchFamily="34" charset="0"/>
              </a:endParaRPr>
            </a:p>
          </p:txBody>
        </p:sp>
        <p:sp>
          <p:nvSpPr>
            <p:cNvPr id="33" name="AutoShape 25">
              <a:extLst>
                <a:ext uri="{FF2B5EF4-FFF2-40B4-BE49-F238E27FC236}">
                  <a16:creationId xmlns:a16="http://schemas.microsoft.com/office/drawing/2014/main" id="{EC470008-F409-4566-B715-7EB03BBAEB39}"/>
                </a:ext>
              </a:extLst>
            </p:cNvPr>
            <p:cNvSpPr>
              <a:spLocks noChangeArrowheads="1"/>
            </p:cNvSpPr>
            <p:nvPr/>
          </p:nvSpPr>
          <p:spPr bwMode="auto">
            <a:xfrm>
              <a:off x="2366" y="1888"/>
              <a:ext cx="741" cy="362"/>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GB" sz="1400" dirty="0">
                  <a:solidFill>
                    <a:srgbClr val="000000"/>
                  </a:solidFill>
                  <a:latin typeface="Gravur-Condensed" pitchFamily="34" charset="0"/>
                </a:rPr>
                <a:t> </a:t>
              </a:r>
              <a:r>
                <a:rPr lang="fr-FR" sz="1400" dirty="0">
                  <a:solidFill>
                    <a:srgbClr val="000000"/>
                  </a:solidFill>
                  <a:latin typeface="Gravur-Condensed" pitchFamily="34" charset="0"/>
                </a:rPr>
                <a:t>Processus</a:t>
              </a:r>
            </a:p>
          </p:txBody>
        </p:sp>
        <p:sp>
          <p:nvSpPr>
            <p:cNvPr id="34" name="AutoShape 32">
              <a:extLst>
                <a:ext uri="{FF2B5EF4-FFF2-40B4-BE49-F238E27FC236}">
                  <a16:creationId xmlns:a16="http://schemas.microsoft.com/office/drawing/2014/main" id="{6A533D24-CF0E-4BD2-B771-803ECC224437}"/>
                </a:ext>
              </a:extLst>
            </p:cNvPr>
            <p:cNvSpPr>
              <a:spLocks noChangeArrowheads="1"/>
            </p:cNvSpPr>
            <p:nvPr/>
          </p:nvSpPr>
          <p:spPr bwMode="auto">
            <a:xfrm rot="13269746">
              <a:off x="2621" y="1542"/>
              <a:ext cx="184" cy="182"/>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sp>
          <p:nvSpPr>
            <p:cNvPr id="35" name="AutoShape 33">
              <a:extLst>
                <a:ext uri="{FF2B5EF4-FFF2-40B4-BE49-F238E27FC236}">
                  <a16:creationId xmlns:a16="http://schemas.microsoft.com/office/drawing/2014/main" id="{A51AA7BB-37B6-45A1-BB99-2A453F42DC56}"/>
                </a:ext>
              </a:extLst>
            </p:cNvPr>
            <p:cNvSpPr>
              <a:spLocks noChangeArrowheads="1"/>
            </p:cNvSpPr>
            <p:nvPr/>
          </p:nvSpPr>
          <p:spPr bwMode="auto">
            <a:xfrm rot="3036806">
              <a:off x="2752" y="2434"/>
              <a:ext cx="181" cy="185"/>
            </a:xfrm>
            <a:prstGeom prst="rtTriangle">
              <a:avLst/>
            </a:prstGeom>
            <a:solidFill>
              <a:schemeClr val="bg1"/>
            </a:solidFill>
            <a:ln w="9525">
              <a:solidFill>
                <a:schemeClr val="tx1"/>
              </a:solidFill>
              <a:miter lim="800000"/>
              <a:headEnd/>
              <a:tailEnd/>
            </a:ln>
          </p:spPr>
          <p:txBody>
            <a:bodyPr wrap="none" anchor="ctr"/>
            <a:lstStyle/>
            <a:p>
              <a:endParaRPr lang="fr-FR">
                <a:latin typeface="Gravur-Condensed" pitchFamily="34" charset="0"/>
              </a:endParaRPr>
            </a:p>
          </p:txBody>
        </p:sp>
      </p:grpSp>
      <p:sp>
        <p:nvSpPr>
          <p:cNvPr id="36" name="Rectangle 35">
            <a:extLst>
              <a:ext uri="{FF2B5EF4-FFF2-40B4-BE49-F238E27FC236}">
                <a16:creationId xmlns:a16="http://schemas.microsoft.com/office/drawing/2014/main" id="{CD51F2C5-D117-4558-A91D-5E935921A12D}"/>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CB2E5CEE-95C5-4550-B614-9FD0BBD750C2}"/>
              </a:ext>
            </a:extLst>
          </p:cNvPr>
          <p:cNvSpPr>
            <a:spLocks noGrp="1"/>
          </p:cNvSpPr>
          <p:nvPr>
            <p:ph type="sldNum" sz="quarter" idx="12"/>
          </p:nvPr>
        </p:nvSpPr>
        <p:spPr/>
        <p:txBody>
          <a:bodyPr/>
          <a:lstStyle/>
          <a:p>
            <a:fld id="{6D6DBB9B-1F52-4903-B67F-EDF59F9FE1E0}" type="slidenum">
              <a:rPr lang="fr-BE" smtClean="0"/>
              <a:t>14</a:t>
            </a:fld>
            <a:endParaRPr lang="fr-BE"/>
          </a:p>
        </p:txBody>
      </p:sp>
      <p:pic>
        <p:nvPicPr>
          <p:cNvPr id="37" name="Image 36">
            <a:extLst>
              <a:ext uri="{FF2B5EF4-FFF2-40B4-BE49-F238E27FC236}">
                <a16:creationId xmlns:a16="http://schemas.microsoft.com/office/drawing/2014/main" id="{D40CA118-5572-4C5D-AB68-467169B2EA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38" name="Image 37">
            <a:extLst>
              <a:ext uri="{FF2B5EF4-FFF2-40B4-BE49-F238E27FC236}">
                <a16:creationId xmlns:a16="http://schemas.microsoft.com/office/drawing/2014/main" id="{884358DC-A25D-4A72-A136-0BCA6B60CA09}"/>
              </a:ext>
            </a:extLst>
          </p:cNvPr>
          <p:cNvPicPr>
            <a:picLocks noChangeAspect="1"/>
          </p:cNvPicPr>
          <p:nvPr/>
        </p:nvPicPr>
        <p:blipFill rotWithShape="1">
          <a:blip r:embed="rId3"/>
          <a:srcRect l="23654" t="37419" r="20154" b="26235"/>
          <a:stretch/>
        </p:blipFill>
        <p:spPr>
          <a:xfrm>
            <a:off x="8857956" y="73371"/>
            <a:ext cx="3334044" cy="1161933"/>
          </a:xfrm>
          <a:prstGeom prst="rect">
            <a:avLst/>
          </a:prstGeom>
        </p:spPr>
      </p:pic>
      <p:sp>
        <p:nvSpPr>
          <p:cNvPr id="39" name="Rectangle 38">
            <a:extLst>
              <a:ext uri="{FF2B5EF4-FFF2-40B4-BE49-F238E27FC236}">
                <a16:creationId xmlns:a16="http://schemas.microsoft.com/office/drawing/2014/main" id="{F60A2F28-4FF2-4BAB-A5C1-2D99805FE8EE}"/>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04084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4)">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4)">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heel(4)">
                                      <p:cBhvr>
                                        <p:cTn id="17" dur="2000"/>
                                        <p:tgtEl>
                                          <p:spTgt spid="31"/>
                                        </p:tgtEl>
                                      </p:cBhvr>
                                    </p:animEffect>
                                  </p:childTnLst>
                                </p:cTn>
                              </p:par>
                              <p:par>
                                <p:cTn id="18" presetID="21" presetClass="entr" presetSubtype="4"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heel(4)">
                                      <p:cBhvr>
                                        <p:cTn id="20"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618440" y="389747"/>
            <a:ext cx="7412520" cy="1595344"/>
          </a:xfrm>
        </p:spPr>
        <p:txBody>
          <a:bodyPr>
            <a:noAutofit/>
          </a:bodyPr>
          <a:lstStyle/>
          <a:p>
            <a:r>
              <a:rPr lang="fr-BE" sz="2400" dirty="0"/>
              <a:t>* La tendance habituelle concentrée sur les ressources et, éventuellement les résultats. </a:t>
            </a:r>
            <a:br>
              <a:rPr lang="fr-BE" sz="2400" dirty="0"/>
            </a:br>
            <a:r>
              <a:rPr lang="fr-BE" sz="2400" dirty="0"/>
              <a:t>* Les résultats mesurés sont souvent quantitatifs et centrés sur l’épidémiologie. La satisfaction, surtout des personnels, est rarement pris en compte. </a:t>
            </a:r>
            <a:br>
              <a:rPr lang="fr-BE" sz="2400" dirty="0"/>
            </a:br>
            <a:r>
              <a:rPr lang="fr-BE" sz="2400" dirty="0"/>
              <a:t>* </a:t>
            </a:r>
            <a:r>
              <a:rPr lang="fr-BE" sz="2400" b="1" dirty="0"/>
              <a:t>La boite noire des processus est rarement ouverte.</a:t>
            </a:r>
          </a:p>
        </p:txBody>
      </p:sp>
      <p:sp>
        <p:nvSpPr>
          <p:cNvPr id="5" name="ZoneTexte 4">
            <a:extLst>
              <a:ext uri="{FF2B5EF4-FFF2-40B4-BE49-F238E27FC236}">
                <a16:creationId xmlns:a16="http://schemas.microsoft.com/office/drawing/2014/main" id="{BB190650-45FD-4B07-8400-A21488DB8D25}"/>
              </a:ext>
            </a:extLst>
          </p:cNvPr>
          <p:cNvSpPr txBox="1"/>
          <p:nvPr/>
        </p:nvSpPr>
        <p:spPr>
          <a:xfrm>
            <a:off x="521440" y="4597346"/>
            <a:ext cx="2839967" cy="1200329"/>
          </a:xfrm>
          <a:prstGeom prst="rect">
            <a:avLst/>
          </a:prstGeom>
          <a:noFill/>
        </p:spPr>
        <p:txBody>
          <a:bodyPr wrap="square" rtlCol="0">
            <a:spAutoFit/>
          </a:bodyPr>
          <a:lstStyle/>
          <a:p>
            <a:pPr algn="ctr"/>
            <a:r>
              <a:rPr lang="fr-BE" b="1" dirty="0"/>
              <a:t>Les intrants</a:t>
            </a:r>
          </a:p>
          <a:p>
            <a:pPr algn="ctr"/>
            <a:r>
              <a:rPr lang="fr-BE" dirty="0"/>
              <a:t>Si on ne met pas les bonnes ressources, on n’arrivera pas à la qualité</a:t>
            </a:r>
          </a:p>
        </p:txBody>
      </p:sp>
      <p:sp>
        <p:nvSpPr>
          <p:cNvPr id="6" name="Rectangle 5">
            <a:extLst>
              <a:ext uri="{FF2B5EF4-FFF2-40B4-BE49-F238E27FC236}">
                <a16:creationId xmlns:a16="http://schemas.microsoft.com/office/drawing/2014/main" id="{3EACDB64-CDF5-456F-9E62-251E2CF56763}"/>
              </a:ext>
            </a:extLst>
          </p:cNvPr>
          <p:cNvSpPr/>
          <p:nvPr/>
        </p:nvSpPr>
        <p:spPr>
          <a:xfrm>
            <a:off x="1130132" y="5865446"/>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309180" y="3383867"/>
            <a:ext cx="2999117" cy="769441"/>
          </a:xfrm>
          <a:prstGeom prst="rect">
            <a:avLst/>
          </a:prstGeom>
          <a:noFill/>
          <a:effectLst>
            <a:glow rad="127000">
              <a:schemeClr val="accent1">
                <a:alpha val="10000"/>
              </a:schemeClr>
            </a:glow>
          </a:effectLst>
        </p:spPr>
        <p:txBody>
          <a:bodyPr wrap="square" rtlCol="0">
            <a:spAutoFit/>
          </a:bodyPr>
          <a:lstStyle/>
          <a:p>
            <a:pPr algn="ctr"/>
            <a:r>
              <a:rPr lang="fr-BE" sz="4400" b="1" dirty="0"/>
              <a:t>?</a:t>
            </a:r>
          </a:p>
        </p:txBody>
      </p:sp>
      <p:sp>
        <p:nvSpPr>
          <p:cNvPr id="9" name="ZoneTexte 8">
            <a:extLst>
              <a:ext uri="{FF2B5EF4-FFF2-40B4-BE49-F238E27FC236}">
                <a16:creationId xmlns:a16="http://schemas.microsoft.com/office/drawing/2014/main" id="{E132E335-DEE7-4794-977F-5925BCFAE836}"/>
              </a:ext>
            </a:extLst>
          </p:cNvPr>
          <p:cNvSpPr txBox="1"/>
          <p:nvPr/>
        </p:nvSpPr>
        <p:spPr>
          <a:xfrm>
            <a:off x="9045028" y="4597346"/>
            <a:ext cx="2653668" cy="923330"/>
          </a:xfrm>
          <a:prstGeom prst="rect">
            <a:avLst/>
          </a:prstGeom>
          <a:noFill/>
        </p:spPr>
        <p:txBody>
          <a:bodyPr wrap="square" rtlCol="0">
            <a:spAutoFit/>
          </a:bodyPr>
          <a:lstStyle/>
          <a:p>
            <a:pPr algn="ctr"/>
            <a:r>
              <a:rPr lang="fr-BE" b="1" dirty="0"/>
              <a:t>Les résultats</a:t>
            </a:r>
          </a:p>
          <a:p>
            <a:pPr algn="ctr"/>
            <a:r>
              <a:rPr lang="fr-BE" dirty="0"/>
              <a:t>En mesurant les résultats, on s’assure de la qualité</a:t>
            </a:r>
          </a:p>
        </p:txBody>
      </p:sp>
      <p:sp>
        <p:nvSpPr>
          <p:cNvPr id="13" name="AutoShape 4">
            <a:extLst>
              <a:ext uri="{FF2B5EF4-FFF2-40B4-BE49-F238E27FC236}">
                <a16:creationId xmlns:a16="http://schemas.microsoft.com/office/drawing/2014/main" id="{94AACAFB-060F-4502-ADC8-AE078B0F7BAB}"/>
              </a:ext>
            </a:extLst>
          </p:cNvPr>
          <p:cNvSpPr>
            <a:spLocks noChangeArrowheads="1"/>
          </p:cNvSpPr>
          <p:nvPr/>
        </p:nvSpPr>
        <p:spPr bwMode="auto">
          <a:xfrm>
            <a:off x="1252597" y="2530746"/>
            <a:ext cx="1684162" cy="2133600"/>
          </a:xfrm>
          <a:prstGeom prst="rightArrow">
            <a:avLst>
              <a:gd name="adj1" fmla="val 50000"/>
              <a:gd name="adj2" fmla="val 25000"/>
            </a:avLst>
          </a:prstGeom>
          <a:solidFill>
            <a:srgbClr val="CC6600">
              <a:alpha val="50195"/>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Ressources</a:t>
            </a:r>
          </a:p>
        </p:txBody>
      </p:sp>
      <p:sp>
        <p:nvSpPr>
          <p:cNvPr id="14" name="AutoShape 6">
            <a:extLst>
              <a:ext uri="{FF2B5EF4-FFF2-40B4-BE49-F238E27FC236}">
                <a16:creationId xmlns:a16="http://schemas.microsoft.com/office/drawing/2014/main" id="{C0F12159-9088-42A0-913A-D656D8C8D398}"/>
              </a:ext>
            </a:extLst>
          </p:cNvPr>
          <p:cNvSpPr>
            <a:spLocks noChangeArrowheads="1"/>
          </p:cNvSpPr>
          <p:nvPr/>
        </p:nvSpPr>
        <p:spPr bwMode="auto">
          <a:xfrm>
            <a:off x="8734002" y="2294393"/>
            <a:ext cx="1656184" cy="2128838"/>
          </a:xfrm>
          <a:prstGeom prst="rightArrow">
            <a:avLst>
              <a:gd name="adj1" fmla="val 50000"/>
              <a:gd name="adj2" fmla="val 25000"/>
            </a:avLst>
          </a:prstGeom>
          <a:solidFill>
            <a:srgbClr val="CC6600">
              <a:alpha val="15000"/>
            </a:srgbClr>
          </a:solidFill>
          <a:ln w="9525">
            <a:solidFill>
              <a:srgbClr val="000099"/>
            </a:solidFill>
            <a:miter lim="800000"/>
            <a:headEnd/>
            <a:tailEnd/>
          </a:ln>
        </p:spPr>
        <p:txBody>
          <a:bodyPr wrap="none" anchor="ctr"/>
          <a:lstStyle/>
          <a:p>
            <a:pPr algn="ctr"/>
            <a:r>
              <a:rPr lang="en-GB" dirty="0">
                <a:latin typeface="Gravur-Condensed" pitchFamily="34" charset="0"/>
              </a:rPr>
              <a:t> </a:t>
            </a:r>
            <a:r>
              <a:rPr lang="fr-FR" dirty="0">
                <a:latin typeface="Gravur-Condensed" pitchFamily="34" charset="0"/>
              </a:rPr>
              <a:t>Résultats</a:t>
            </a:r>
          </a:p>
        </p:txBody>
      </p:sp>
      <p:grpSp>
        <p:nvGrpSpPr>
          <p:cNvPr id="15" name="Group 37">
            <a:extLst>
              <a:ext uri="{FF2B5EF4-FFF2-40B4-BE49-F238E27FC236}">
                <a16:creationId xmlns:a16="http://schemas.microsoft.com/office/drawing/2014/main" id="{D049123A-2FC8-4F09-A32C-36590345B7E8}"/>
              </a:ext>
            </a:extLst>
          </p:cNvPr>
          <p:cNvGrpSpPr>
            <a:grpSpLocks/>
          </p:cNvGrpSpPr>
          <p:nvPr/>
        </p:nvGrpSpPr>
        <p:grpSpPr bwMode="auto">
          <a:xfrm>
            <a:off x="10118550" y="2141106"/>
            <a:ext cx="1677027" cy="2350597"/>
            <a:chOff x="5301" y="1116"/>
            <a:chExt cx="1333" cy="2027"/>
          </a:xfrm>
        </p:grpSpPr>
        <p:sp>
          <p:nvSpPr>
            <p:cNvPr id="16" name="Oval 13">
              <a:extLst>
                <a:ext uri="{FF2B5EF4-FFF2-40B4-BE49-F238E27FC236}">
                  <a16:creationId xmlns:a16="http://schemas.microsoft.com/office/drawing/2014/main" id="{85455B36-9E08-46F2-9296-48F0932F421B}"/>
                </a:ext>
              </a:extLst>
            </p:cNvPr>
            <p:cNvSpPr>
              <a:spLocks noChangeArrowheads="1"/>
            </p:cNvSpPr>
            <p:nvPr/>
          </p:nvSpPr>
          <p:spPr bwMode="auto">
            <a:xfrm>
              <a:off x="5301" y="1116"/>
              <a:ext cx="1104" cy="672"/>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du Personnel</a:t>
              </a:r>
            </a:p>
          </p:txBody>
        </p:sp>
        <p:sp>
          <p:nvSpPr>
            <p:cNvPr id="17" name="Oval 14">
              <a:extLst>
                <a:ext uri="{FF2B5EF4-FFF2-40B4-BE49-F238E27FC236}">
                  <a16:creationId xmlns:a16="http://schemas.microsoft.com/office/drawing/2014/main" id="{7C8F5543-BC3F-4C1A-825A-9641A1261A42}"/>
                </a:ext>
              </a:extLst>
            </p:cNvPr>
            <p:cNvSpPr>
              <a:spLocks noChangeArrowheads="1"/>
            </p:cNvSpPr>
            <p:nvPr/>
          </p:nvSpPr>
          <p:spPr bwMode="auto">
            <a:xfrm>
              <a:off x="5351" y="2567"/>
              <a:ext cx="1200" cy="576"/>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Bénéfices pour </a:t>
              </a:r>
            </a:p>
            <a:p>
              <a:pPr algn="ctr"/>
              <a:r>
                <a:rPr lang="fr-FR" sz="1600" dirty="0">
                  <a:latin typeface="Gravur-Condensed" pitchFamily="34" charset="0"/>
                </a:rPr>
                <a:t>La société</a:t>
              </a:r>
            </a:p>
          </p:txBody>
        </p:sp>
        <p:sp>
          <p:nvSpPr>
            <p:cNvPr id="18" name="Oval 15">
              <a:extLst>
                <a:ext uri="{FF2B5EF4-FFF2-40B4-BE49-F238E27FC236}">
                  <a16:creationId xmlns:a16="http://schemas.microsoft.com/office/drawing/2014/main" id="{FD268F4D-6D5E-4C09-B5B2-9244EE320D17}"/>
                </a:ext>
              </a:extLst>
            </p:cNvPr>
            <p:cNvSpPr>
              <a:spLocks noChangeArrowheads="1"/>
            </p:cNvSpPr>
            <p:nvPr/>
          </p:nvSpPr>
          <p:spPr bwMode="auto">
            <a:xfrm>
              <a:off x="5530" y="1842"/>
              <a:ext cx="1104" cy="624"/>
            </a:xfrm>
            <a:prstGeom prst="ellipse">
              <a:avLst/>
            </a:prstGeom>
            <a:noFill/>
            <a:ln w="9525">
              <a:solidFill>
                <a:schemeClr val="tx1"/>
              </a:solidFill>
              <a:round/>
              <a:headEnd/>
              <a:tailEnd/>
            </a:ln>
          </p:spPr>
          <p:txBody>
            <a:bodyPr wrap="none" anchor="ctr"/>
            <a:lstStyle/>
            <a:p>
              <a:pPr algn="ctr"/>
              <a:r>
                <a:rPr lang="fr-FR" sz="1600" dirty="0">
                  <a:latin typeface="Gravur-Condensed" pitchFamily="34" charset="0"/>
                </a:rPr>
                <a:t>Satisfaction </a:t>
              </a:r>
            </a:p>
            <a:p>
              <a:pPr algn="ctr"/>
              <a:r>
                <a:rPr lang="fr-FR" sz="1600" dirty="0">
                  <a:latin typeface="Gravur-Condensed" pitchFamily="34" charset="0"/>
                </a:rPr>
                <a:t>Des usagers</a:t>
              </a:r>
            </a:p>
          </p:txBody>
        </p:sp>
      </p:grpSp>
      <p:sp>
        <p:nvSpPr>
          <p:cNvPr id="25" name="AutoShape 24">
            <a:extLst>
              <a:ext uri="{FF2B5EF4-FFF2-40B4-BE49-F238E27FC236}">
                <a16:creationId xmlns:a16="http://schemas.microsoft.com/office/drawing/2014/main" id="{6C547D9A-A0D9-4A7E-932C-F7DEC935AE03}"/>
              </a:ext>
            </a:extLst>
          </p:cNvPr>
          <p:cNvSpPr>
            <a:spLocks noChangeArrowheads="1"/>
          </p:cNvSpPr>
          <p:nvPr/>
        </p:nvSpPr>
        <p:spPr bwMode="auto">
          <a:xfrm>
            <a:off x="4677993" y="2457707"/>
            <a:ext cx="2625800" cy="2297304"/>
          </a:xfrm>
          <a:prstGeom prst="cube">
            <a:avLst>
              <a:gd name="adj" fmla="val 25000"/>
            </a:avLst>
          </a:prstGeom>
          <a:solidFill>
            <a:schemeClr val="tx1">
              <a:alpha val="10000"/>
            </a:schemeClr>
          </a:solidFill>
          <a:ln w="9525">
            <a:solidFill>
              <a:schemeClr val="tx1"/>
            </a:solidFill>
            <a:miter lim="800000"/>
            <a:headEnd/>
            <a:tailEnd/>
          </a:ln>
          <a:effectLst>
            <a:glow rad="127000">
              <a:schemeClr val="accent1">
                <a:alpha val="10000"/>
              </a:schemeClr>
            </a:glow>
          </a:effectLst>
        </p:spPr>
        <p:txBody>
          <a:bodyPr wrap="none" anchor="ctr"/>
          <a:lstStyle/>
          <a:p>
            <a:pPr algn="ctr"/>
            <a:endParaRPr lang="fr-FR" sz="4000">
              <a:latin typeface="Times New Roman" pitchFamily="18" charset="0"/>
            </a:endParaRPr>
          </a:p>
        </p:txBody>
      </p:sp>
      <p:sp>
        <p:nvSpPr>
          <p:cNvPr id="3" name="Espace réservé du numéro de diapositive 2">
            <a:extLst>
              <a:ext uri="{FF2B5EF4-FFF2-40B4-BE49-F238E27FC236}">
                <a16:creationId xmlns:a16="http://schemas.microsoft.com/office/drawing/2014/main" id="{5B0DECE1-20B7-41FB-9CE1-DD14DAA35548}"/>
              </a:ext>
            </a:extLst>
          </p:cNvPr>
          <p:cNvSpPr>
            <a:spLocks noGrp="1"/>
          </p:cNvSpPr>
          <p:nvPr>
            <p:ph type="sldNum" sz="quarter" idx="12"/>
          </p:nvPr>
        </p:nvSpPr>
        <p:spPr/>
        <p:txBody>
          <a:bodyPr/>
          <a:lstStyle/>
          <a:p>
            <a:fld id="{6D6DBB9B-1F52-4903-B67F-EDF59F9FE1E0}" type="slidenum">
              <a:rPr lang="fr-BE" smtClean="0"/>
              <a:t>15</a:t>
            </a:fld>
            <a:endParaRPr lang="fr-BE"/>
          </a:p>
        </p:txBody>
      </p:sp>
      <p:pic>
        <p:nvPicPr>
          <p:cNvPr id="19" name="Image 18">
            <a:extLst>
              <a:ext uri="{FF2B5EF4-FFF2-40B4-BE49-F238E27FC236}">
                <a16:creationId xmlns:a16="http://schemas.microsoft.com/office/drawing/2014/main" id="{74DD39BD-E400-4AD9-A771-013662B7D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20" name="Image 19">
            <a:extLst>
              <a:ext uri="{FF2B5EF4-FFF2-40B4-BE49-F238E27FC236}">
                <a16:creationId xmlns:a16="http://schemas.microsoft.com/office/drawing/2014/main" id="{97B601DA-A0FE-476C-9B21-B4B752D760A2}"/>
              </a:ext>
            </a:extLst>
          </p:cNvPr>
          <p:cNvPicPr>
            <a:picLocks noChangeAspect="1"/>
          </p:cNvPicPr>
          <p:nvPr/>
        </p:nvPicPr>
        <p:blipFill rotWithShape="1">
          <a:blip r:embed="rId3"/>
          <a:srcRect l="23654" t="37419" r="20154" b="26235"/>
          <a:stretch/>
        </p:blipFill>
        <p:spPr>
          <a:xfrm>
            <a:off x="8857956" y="73371"/>
            <a:ext cx="3334044" cy="1161933"/>
          </a:xfrm>
          <a:prstGeom prst="rect">
            <a:avLst/>
          </a:prstGeom>
        </p:spPr>
      </p:pic>
      <p:sp>
        <p:nvSpPr>
          <p:cNvPr id="21" name="Rectangle 20">
            <a:extLst>
              <a:ext uri="{FF2B5EF4-FFF2-40B4-BE49-F238E27FC236}">
                <a16:creationId xmlns:a16="http://schemas.microsoft.com/office/drawing/2014/main" id="{4EFF31F9-953C-4A46-AB17-01ECF796DA74}"/>
              </a:ext>
            </a:extLst>
          </p:cNvPr>
          <p:cNvSpPr/>
          <p:nvPr/>
        </p:nvSpPr>
        <p:spPr>
          <a:xfrm>
            <a:off x="9393402" y="5865446"/>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6892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4)">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3F887950-1CF9-4827-869B-9483FBD7EF30}"/>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194734" y="768375"/>
            <a:ext cx="10894256" cy="1325563"/>
          </a:xfrm>
        </p:spPr>
        <p:txBody>
          <a:bodyPr>
            <a:normAutofit/>
          </a:bodyPr>
          <a:lstStyle/>
          <a:p>
            <a:r>
              <a:rPr lang="fr-BE" sz="4000" dirty="0"/>
              <a:t>7- Quels sont les intérêts du concours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Soutenir la motivation</a:t>
            </a:r>
          </a:p>
          <a:p>
            <a:pPr algn="ctr"/>
            <a:r>
              <a:rPr lang="fr-BE" dirty="0"/>
              <a:t>Avoir envie de réussir, être récompensé, avoir du plaisir à voir ses progrès</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923330"/>
          </a:xfrm>
          <a:prstGeom prst="rect">
            <a:avLst/>
          </a:prstGeom>
          <a:noFill/>
        </p:spPr>
        <p:txBody>
          <a:bodyPr wrap="square" rtlCol="0">
            <a:spAutoFit/>
          </a:bodyPr>
          <a:lstStyle/>
          <a:p>
            <a:pPr algn="ctr"/>
            <a:r>
              <a:rPr lang="fr-BE" b="1" dirty="0"/>
              <a:t>Se situer et se comparer</a:t>
            </a:r>
          </a:p>
          <a:p>
            <a:pPr algn="ctr"/>
            <a:r>
              <a:rPr lang="fr-BE" dirty="0"/>
              <a:t>Savoir où on en est par rapport aux autres</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886464" y="4124643"/>
            <a:ext cx="2653668" cy="1200329"/>
          </a:xfrm>
          <a:prstGeom prst="rect">
            <a:avLst/>
          </a:prstGeom>
          <a:noFill/>
        </p:spPr>
        <p:txBody>
          <a:bodyPr wrap="square" rtlCol="0">
            <a:spAutoFit/>
          </a:bodyPr>
          <a:lstStyle/>
          <a:p>
            <a:pPr algn="ctr"/>
            <a:r>
              <a:rPr lang="fr-BE" b="1" dirty="0"/>
              <a:t>Sanctionner</a:t>
            </a:r>
          </a:p>
          <a:p>
            <a:pPr algn="ctr"/>
            <a:r>
              <a:rPr lang="fr-BE" dirty="0"/>
              <a:t>Récompenser les meilleurs et punir les mauvais</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pic>
        <p:nvPicPr>
          <p:cNvPr id="3" name="Image 2">
            <a:extLst>
              <a:ext uri="{FF2B5EF4-FFF2-40B4-BE49-F238E27FC236}">
                <a16:creationId xmlns:a16="http://schemas.microsoft.com/office/drawing/2014/main" id="{BD40C784-E87F-4D7D-850B-77BAF37D8143}"/>
              </a:ext>
            </a:extLst>
          </p:cNvPr>
          <p:cNvPicPr>
            <a:picLocks noChangeAspect="1"/>
          </p:cNvPicPr>
          <p:nvPr/>
        </p:nvPicPr>
        <p:blipFill>
          <a:blip r:embed="rId3"/>
          <a:stretch>
            <a:fillRect/>
          </a:stretch>
        </p:blipFill>
        <p:spPr>
          <a:xfrm>
            <a:off x="895132" y="2036128"/>
            <a:ext cx="2619375" cy="1743075"/>
          </a:xfrm>
          <a:prstGeom prst="rect">
            <a:avLst/>
          </a:prstGeom>
        </p:spPr>
      </p:pic>
      <p:pic>
        <p:nvPicPr>
          <p:cNvPr id="4" name="Image 3">
            <a:extLst>
              <a:ext uri="{FF2B5EF4-FFF2-40B4-BE49-F238E27FC236}">
                <a16:creationId xmlns:a16="http://schemas.microsoft.com/office/drawing/2014/main" id="{70B202EA-4673-47AA-A3FF-5528E997F78E}"/>
              </a:ext>
            </a:extLst>
          </p:cNvPr>
          <p:cNvPicPr>
            <a:picLocks noChangeAspect="1"/>
          </p:cNvPicPr>
          <p:nvPr/>
        </p:nvPicPr>
        <p:blipFill>
          <a:blip r:embed="rId4"/>
          <a:stretch>
            <a:fillRect/>
          </a:stretch>
        </p:blipFill>
        <p:spPr>
          <a:xfrm>
            <a:off x="4805415" y="1718826"/>
            <a:ext cx="2522658" cy="2522658"/>
          </a:xfrm>
          <a:prstGeom prst="rect">
            <a:avLst/>
          </a:prstGeom>
        </p:spPr>
      </p:pic>
      <p:pic>
        <p:nvPicPr>
          <p:cNvPr id="5122" name="Picture 2" descr="Résultat de recherche d'images pour &quot;sanction récompense&quot;">
            <a:extLst>
              <a:ext uri="{FF2B5EF4-FFF2-40B4-BE49-F238E27FC236}">
                <a16:creationId xmlns:a16="http://schemas.microsoft.com/office/drawing/2014/main" id="{1AAB274F-F3C6-4603-AFC0-9CC950D1B2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9468" y="1847692"/>
            <a:ext cx="2057400" cy="222885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numéro de diapositive 10">
            <a:extLst>
              <a:ext uri="{FF2B5EF4-FFF2-40B4-BE49-F238E27FC236}">
                <a16:creationId xmlns:a16="http://schemas.microsoft.com/office/drawing/2014/main" id="{FBD764F2-F7C6-49E6-AED4-A1D279E2F017}"/>
              </a:ext>
            </a:extLst>
          </p:cNvPr>
          <p:cNvSpPr>
            <a:spLocks noGrp="1"/>
          </p:cNvSpPr>
          <p:nvPr>
            <p:ph type="sldNum" sz="quarter" idx="12"/>
          </p:nvPr>
        </p:nvSpPr>
        <p:spPr/>
        <p:txBody>
          <a:bodyPr/>
          <a:lstStyle/>
          <a:p>
            <a:fld id="{6D6DBB9B-1F52-4903-B67F-EDF59F9FE1E0}" type="slidenum">
              <a:rPr lang="fr-BE" smtClean="0"/>
              <a:t>16</a:t>
            </a:fld>
            <a:endParaRPr lang="fr-BE"/>
          </a:p>
        </p:txBody>
      </p:sp>
      <p:pic>
        <p:nvPicPr>
          <p:cNvPr id="14" name="Image 13">
            <a:extLst>
              <a:ext uri="{FF2B5EF4-FFF2-40B4-BE49-F238E27FC236}">
                <a16:creationId xmlns:a16="http://schemas.microsoft.com/office/drawing/2014/main" id="{CCB59E67-97F7-4332-BEC2-4BD86643F6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sp>
        <p:nvSpPr>
          <p:cNvPr id="16" name="Rectangle 15">
            <a:extLst>
              <a:ext uri="{FF2B5EF4-FFF2-40B4-BE49-F238E27FC236}">
                <a16:creationId xmlns:a16="http://schemas.microsoft.com/office/drawing/2014/main" id="{1BD11B4C-1CAA-42E7-8B87-2274C1372FE5}"/>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010187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B190650-45FD-4B07-8400-A21488DB8D25}"/>
              </a:ext>
            </a:extLst>
          </p:cNvPr>
          <p:cNvSpPr txBox="1"/>
          <p:nvPr/>
        </p:nvSpPr>
        <p:spPr>
          <a:xfrm>
            <a:off x="674540" y="4484805"/>
            <a:ext cx="2839967" cy="1200329"/>
          </a:xfrm>
          <a:prstGeom prst="rect">
            <a:avLst/>
          </a:prstGeom>
          <a:noFill/>
        </p:spPr>
        <p:txBody>
          <a:bodyPr wrap="square" rtlCol="0">
            <a:spAutoFit/>
          </a:bodyPr>
          <a:lstStyle/>
          <a:p>
            <a:pPr algn="ctr"/>
            <a:r>
              <a:rPr lang="fr-BE" b="1" dirty="0"/>
              <a:t>Soutenir la motivation</a:t>
            </a:r>
          </a:p>
          <a:p>
            <a:pPr algn="ctr"/>
            <a:r>
              <a:rPr lang="fr-BE" dirty="0"/>
              <a:t>Avoir envie de réussir, être récompensé, avoir du plaisir à voir ses progrès</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752905"/>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504475"/>
            <a:ext cx="2999117" cy="923330"/>
          </a:xfrm>
          <a:prstGeom prst="rect">
            <a:avLst/>
          </a:prstGeom>
          <a:noFill/>
        </p:spPr>
        <p:txBody>
          <a:bodyPr wrap="square" rtlCol="0">
            <a:spAutoFit/>
          </a:bodyPr>
          <a:lstStyle/>
          <a:p>
            <a:pPr algn="ctr"/>
            <a:r>
              <a:rPr lang="fr-BE" b="1" dirty="0"/>
              <a:t>Se situer et se comparer</a:t>
            </a:r>
          </a:p>
          <a:p>
            <a:pPr algn="ctr"/>
            <a:r>
              <a:rPr lang="fr-BE" dirty="0"/>
              <a:t>Savoir où on en est par rapport aux autres</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752905"/>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886464" y="4504475"/>
            <a:ext cx="2653668" cy="1200329"/>
          </a:xfrm>
          <a:prstGeom prst="rect">
            <a:avLst/>
          </a:prstGeom>
          <a:noFill/>
        </p:spPr>
        <p:txBody>
          <a:bodyPr wrap="square" rtlCol="0">
            <a:spAutoFit/>
          </a:bodyPr>
          <a:lstStyle/>
          <a:p>
            <a:pPr algn="ctr"/>
            <a:r>
              <a:rPr lang="fr-BE" b="1" dirty="0"/>
              <a:t>Sanctionner</a:t>
            </a:r>
          </a:p>
          <a:p>
            <a:pPr algn="ctr"/>
            <a:r>
              <a:rPr lang="fr-BE" dirty="0"/>
              <a:t>Récompenser les meilleurs et punir les mauvais</a:t>
            </a:r>
          </a:p>
        </p:txBody>
      </p:sp>
      <p:pic>
        <p:nvPicPr>
          <p:cNvPr id="3" name="Image 2">
            <a:extLst>
              <a:ext uri="{FF2B5EF4-FFF2-40B4-BE49-F238E27FC236}">
                <a16:creationId xmlns:a16="http://schemas.microsoft.com/office/drawing/2014/main" id="{BD40C784-E87F-4D7D-850B-77BAF37D8143}"/>
              </a:ext>
            </a:extLst>
          </p:cNvPr>
          <p:cNvPicPr>
            <a:picLocks noChangeAspect="1"/>
          </p:cNvPicPr>
          <p:nvPr/>
        </p:nvPicPr>
        <p:blipFill>
          <a:blip r:embed="rId2"/>
          <a:stretch>
            <a:fillRect/>
          </a:stretch>
        </p:blipFill>
        <p:spPr>
          <a:xfrm>
            <a:off x="895132" y="2415960"/>
            <a:ext cx="2619375" cy="1743075"/>
          </a:xfrm>
          <a:prstGeom prst="rect">
            <a:avLst/>
          </a:prstGeom>
        </p:spPr>
      </p:pic>
      <p:pic>
        <p:nvPicPr>
          <p:cNvPr id="4" name="Image 3">
            <a:extLst>
              <a:ext uri="{FF2B5EF4-FFF2-40B4-BE49-F238E27FC236}">
                <a16:creationId xmlns:a16="http://schemas.microsoft.com/office/drawing/2014/main" id="{70B202EA-4673-47AA-A3FF-5528E997F78E}"/>
              </a:ext>
            </a:extLst>
          </p:cNvPr>
          <p:cNvPicPr>
            <a:picLocks noChangeAspect="1"/>
          </p:cNvPicPr>
          <p:nvPr/>
        </p:nvPicPr>
        <p:blipFill>
          <a:blip r:embed="rId3"/>
          <a:stretch>
            <a:fillRect/>
          </a:stretch>
        </p:blipFill>
        <p:spPr>
          <a:xfrm>
            <a:off x="4805415" y="2098658"/>
            <a:ext cx="2522658" cy="2522658"/>
          </a:xfrm>
          <a:prstGeom prst="rect">
            <a:avLst/>
          </a:prstGeom>
        </p:spPr>
      </p:pic>
      <p:pic>
        <p:nvPicPr>
          <p:cNvPr id="5122" name="Picture 2" descr="Résultat de recherche d'images pour &quot;sanction récompense&quot;">
            <a:extLst>
              <a:ext uri="{FF2B5EF4-FFF2-40B4-BE49-F238E27FC236}">
                <a16:creationId xmlns:a16="http://schemas.microsoft.com/office/drawing/2014/main" id="{1AAB274F-F3C6-4603-AFC0-9CC950D1B2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9468" y="2227524"/>
            <a:ext cx="2057400" cy="2228850"/>
          </a:xfrm>
          <a:prstGeom prst="rect">
            <a:avLst/>
          </a:prstGeom>
          <a:noFill/>
          <a:extLst>
            <a:ext uri="{909E8E84-426E-40DD-AFC4-6F175D3DCCD1}">
              <a14:hiddenFill xmlns:a14="http://schemas.microsoft.com/office/drawing/2010/main">
                <a:solidFill>
                  <a:srgbClr val="FFFFFF"/>
                </a:solidFill>
              </a14:hiddenFill>
            </a:ext>
          </a:extLst>
        </p:spPr>
      </p:pic>
      <p:sp>
        <p:nvSpPr>
          <p:cNvPr id="37" name="Signe Plus 36">
            <a:extLst>
              <a:ext uri="{FF2B5EF4-FFF2-40B4-BE49-F238E27FC236}">
                <a16:creationId xmlns:a16="http://schemas.microsoft.com/office/drawing/2014/main" id="{0F17979B-2CE6-4844-BCDC-C327CC1C8EA0}"/>
              </a:ext>
            </a:extLst>
          </p:cNvPr>
          <p:cNvSpPr/>
          <p:nvPr/>
        </p:nvSpPr>
        <p:spPr>
          <a:xfrm>
            <a:off x="3886411" y="3491294"/>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Signe de multiplication 11">
            <a:extLst>
              <a:ext uri="{FF2B5EF4-FFF2-40B4-BE49-F238E27FC236}">
                <a16:creationId xmlns:a16="http://schemas.microsoft.com/office/drawing/2014/main" id="{1C6BD459-9887-49AF-A553-7B4E0F27487D}"/>
              </a:ext>
            </a:extLst>
          </p:cNvPr>
          <p:cNvSpPr/>
          <p:nvPr/>
        </p:nvSpPr>
        <p:spPr>
          <a:xfrm>
            <a:off x="8098093" y="1350381"/>
            <a:ext cx="4195407" cy="4472857"/>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space réservé du numéro de diapositive 10">
            <a:extLst>
              <a:ext uri="{FF2B5EF4-FFF2-40B4-BE49-F238E27FC236}">
                <a16:creationId xmlns:a16="http://schemas.microsoft.com/office/drawing/2014/main" id="{4D4DB501-A9CE-404B-AA59-8ABF385F2E06}"/>
              </a:ext>
            </a:extLst>
          </p:cNvPr>
          <p:cNvSpPr>
            <a:spLocks noGrp="1"/>
          </p:cNvSpPr>
          <p:nvPr>
            <p:ph type="sldNum" sz="quarter" idx="12"/>
          </p:nvPr>
        </p:nvSpPr>
        <p:spPr/>
        <p:txBody>
          <a:bodyPr/>
          <a:lstStyle/>
          <a:p>
            <a:fld id="{6D6DBB9B-1F52-4903-B67F-EDF59F9FE1E0}" type="slidenum">
              <a:rPr lang="fr-BE" smtClean="0"/>
              <a:t>17</a:t>
            </a:fld>
            <a:endParaRPr lang="fr-BE"/>
          </a:p>
        </p:txBody>
      </p:sp>
      <p:pic>
        <p:nvPicPr>
          <p:cNvPr id="16" name="Image 15">
            <a:extLst>
              <a:ext uri="{FF2B5EF4-FFF2-40B4-BE49-F238E27FC236}">
                <a16:creationId xmlns:a16="http://schemas.microsoft.com/office/drawing/2014/main" id="{44252C09-E44A-42B0-B272-0D0BF3F319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7" name="Image 16">
            <a:extLst>
              <a:ext uri="{FF2B5EF4-FFF2-40B4-BE49-F238E27FC236}">
                <a16:creationId xmlns:a16="http://schemas.microsoft.com/office/drawing/2014/main" id="{D89FBCC4-18B6-49A9-B2EA-FBB80D32EB82}"/>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895132" y="1022626"/>
            <a:ext cx="10894256" cy="1325563"/>
          </a:xfrm>
        </p:spPr>
        <p:txBody>
          <a:bodyPr>
            <a:noAutofit/>
          </a:bodyPr>
          <a:lstStyle/>
          <a:p>
            <a:r>
              <a:rPr lang="fr-BE" sz="2400" dirty="0"/>
              <a:t>Les formes de récompenses du CQ sont multiples: motivation, progression, satisfaction, prix du concours, primes PBF…</a:t>
            </a:r>
            <a:br>
              <a:rPr lang="fr-BE" sz="2400" dirty="0"/>
            </a:br>
            <a:r>
              <a:rPr lang="fr-BE" sz="2400" dirty="0"/>
              <a:t>mais personne n’est sanctionné d’avoir participé!!</a:t>
            </a:r>
          </a:p>
        </p:txBody>
      </p:sp>
      <p:sp>
        <p:nvSpPr>
          <p:cNvPr id="18" name="Rectangle 17">
            <a:extLst>
              <a:ext uri="{FF2B5EF4-FFF2-40B4-BE49-F238E27FC236}">
                <a16:creationId xmlns:a16="http://schemas.microsoft.com/office/drawing/2014/main" id="{00FA3042-3D5B-447C-A8E1-43585FAAC3E3}"/>
              </a:ext>
            </a:extLst>
          </p:cNvPr>
          <p:cNvSpPr/>
          <p:nvPr/>
        </p:nvSpPr>
        <p:spPr>
          <a:xfrm>
            <a:off x="9217336" y="5752905"/>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97940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9A94E20-2905-40FC-837B-3A41C2D57342}"/>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409700" y="467843"/>
            <a:ext cx="8370277" cy="1325563"/>
          </a:xfrm>
        </p:spPr>
        <p:txBody>
          <a:bodyPr/>
          <a:lstStyle/>
          <a:p>
            <a:r>
              <a:rPr lang="fr-BE" dirty="0"/>
              <a:t>8-  Qui sont les gagnants du CQ?</a:t>
            </a:r>
          </a:p>
        </p:txBody>
      </p:sp>
      <p:sp>
        <p:nvSpPr>
          <p:cNvPr id="5" name="ZoneTexte 4">
            <a:extLst>
              <a:ext uri="{FF2B5EF4-FFF2-40B4-BE49-F238E27FC236}">
                <a16:creationId xmlns:a16="http://schemas.microsoft.com/office/drawing/2014/main" id="{BB190650-45FD-4B07-8400-A21488DB8D25}"/>
              </a:ext>
            </a:extLst>
          </p:cNvPr>
          <p:cNvSpPr txBox="1"/>
          <p:nvPr/>
        </p:nvSpPr>
        <p:spPr>
          <a:xfrm>
            <a:off x="704850" y="4228480"/>
            <a:ext cx="2839967" cy="923330"/>
          </a:xfrm>
          <a:prstGeom prst="rect">
            <a:avLst/>
          </a:prstGeom>
          <a:noFill/>
        </p:spPr>
        <p:txBody>
          <a:bodyPr wrap="square" rtlCol="0">
            <a:spAutoFit/>
          </a:bodyPr>
          <a:lstStyle/>
          <a:p>
            <a:pPr algn="ctr"/>
            <a:r>
              <a:rPr lang="fr-BE" b="1" dirty="0"/>
              <a:t>Les plus forts</a:t>
            </a:r>
          </a:p>
          <a:p>
            <a:pPr algn="ctr"/>
            <a:r>
              <a:rPr lang="fr-BE" dirty="0"/>
              <a:t>C’est le principe du concours</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1200329"/>
          </a:xfrm>
          <a:prstGeom prst="rect">
            <a:avLst/>
          </a:prstGeom>
          <a:noFill/>
        </p:spPr>
        <p:txBody>
          <a:bodyPr wrap="square" rtlCol="0">
            <a:spAutoFit/>
          </a:bodyPr>
          <a:lstStyle/>
          <a:p>
            <a:pPr algn="ctr"/>
            <a:r>
              <a:rPr lang="fr-BE" b="1" dirty="0"/>
              <a:t>Tous les CDS</a:t>
            </a:r>
          </a:p>
          <a:p>
            <a:pPr algn="ctr"/>
            <a:r>
              <a:rPr lang="fr-BE" dirty="0"/>
              <a:t>Tous les participants y gagne: prix pour tous, PBF, motivation, apprentissage…</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7707182" y="3881550"/>
            <a:ext cx="4550035" cy="1477328"/>
          </a:xfrm>
          <a:prstGeom prst="rect">
            <a:avLst/>
          </a:prstGeom>
          <a:noFill/>
        </p:spPr>
        <p:txBody>
          <a:bodyPr wrap="square" rtlCol="0">
            <a:spAutoFit/>
          </a:bodyPr>
          <a:lstStyle/>
          <a:p>
            <a:pPr algn="ctr"/>
            <a:r>
              <a:rPr lang="fr-BE" b="1" dirty="0"/>
              <a:t>Le système de santé</a:t>
            </a:r>
          </a:p>
          <a:p>
            <a:pPr algn="ctr"/>
            <a:r>
              <a:rPr lang="fr-BE" dirty="0"/>
              <a:t>La synergie du CQ avec les autres normes, le modèle de la supervision réflexive et de participation communautaire renforcent le système Burundais  </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3BE083F4-A1B0-46C2-8313-CFF317242E0A}"/>
              </a:ext>
            </a:extLst>
          </p:cNvPr>
          <p:cNvSpPr>
            <a:spLocks noGrp="1"/>
          </p:cNvSpPr>
          <p:nvPr>
            <p:ph type="sldNum" sz="quarter" idx="12"/>
          </p:nvPr>
        </p:nvSpPr>
        <p:spPr/>
        <p:txBody>
          <a:bodyPr/>
          <a:lstStyle/>
          <a:p>
            <a:fld id="{6D6DBB9B-1F52-4903-B67F-EDF59F9FE1E0}" type="slidenum">
              <a:rPr lang="fr-BE" smtClean="0"/>
              <a:t>18</a:t>
            </a:fld>
            <a:endParaRPr lang="fr-BE"/>
          </a:p>
        </p:txBody>
      </p:sp>
      <p:pic>
        <p:nvPicPr>
          <p:cNvPr id="12" name="Image 11">
            <a:extLst>
              <a:ext uri="{FF2B5EF4-FFF2-40B4-BE49-F238E27FC236}">
                <a16:creationId xmlns:a16="http://schemas.microsoft.com/office/drawing/2014/main" id="{EBD68309-72B7-4001-A600-050DC7FCA2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3" name="Picture 2">
            <a:extLst>
              <a:ext uri="{FF2B5EF4-FFF2-40B4-BE49-F238E27FC236}">
                <a16:creationId xmlns:a16="http://schemas.microsoft.com/office/drawing/2014/main" id="{82A708E7-F54A-40B3-914E-7FC1E5C5D4F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530" t="3711" r="22414" b="15579"/>
          <a:stretch/>
        </p:blipFill>
        <p:spPr bwMode="auto">
          <a:xfrm>
            <a:off x="1036916" y="1931216"/>
            <a:ext cx="2268617" cy="2258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 3">
            <a:extLst>
              <a:ext uri="{FF2B5EF4-FFF2-40B4-BE49-F238E27FC236}">
                <a16:creationId xmlns:a16="http://schemas.microsoft.com/office/drawing/2014/main" id="{900940B6-1DCA-4F9F-AA43-D036AEB89CCF}"/>
              </a:ext>
            </a:extLst>
          </p:cNvPr>
          <p:cNvPicPr>
            <a:picLocks noChangeAspect="1"/>
          </p:cNvPicPr>
          <p:nvPr/>
        </p:nvPicPr>
        <p:blipFill>
          <a:blip r:embed="rId5"/>
          <a:stretch>
            <a:fillRect/>
          </a:stretch>
        </p:blipFill>
        <p:spPr>
          <a:xfrm>
            <a:off x="4596440" y="1945861"/>
            <a:ext cx="3196424" cy="2081125"/>
          </a:xfrm>
          <a:prstGeom prst="rect">
            <a:avLst/>
          </a:prstGeom>
        </p:spPr>
      </p:pic>
      <p:sp>
        <p:nvSpPr>
          <p:cNvPr id="14" name="Rectangle 13">
            <a:extLst>
              <a:ext uri="{FF2B5EF4-FFF2-40B4-BE49-F238E27FC236}">
                <a16:creationId xmlns:a16="http://schemas.microsoft.com/office/drawing/2014/main" id="{5B408D4B-D119-4632-AA84-4E96DA09A4D3}"/>
              </a:ext>
            </a:extLst>
          </p:cNvPr>
          <p:cNvSpPr/>
          <p:nvPr/>
        </p:nvSpPr>
        <p:spPr>
          <a:xfrm>
            <a:off x="5439884" y="3352800"/>
            <a:ext cx="1046642" cy="178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Image 14">
            <a:extLst>
              <a:ext uri="{FF2B5EF4-FFF2-40B4-BE49-F238E27FC236}">
                <a16:creationId xmlns:a16="http://schemas.microsoft.com/office/drawing/2014/main" id="{C04E1217-1CD7-40E8-ADB1-B824F2D46BA3}"/>
              </a:ext>
            </a:extLst>
          </p:cNvPr>
          <p:cNvPicPr>
            <a:picLocks noChangeAspect="1"/>
          </p:cNvPicPr>
          <p:nvPr/>
        </p:nvPicPr>
        <p:blipFill>
          <a:blip r:embed="rId6"/>
          <a:stretch>
            <a:fillRect/>
          </a:stretch>
        </p:blipFill>
        <p:spPr>
          <a:xfrm>
            <a:off x="9083771" y="1810192"/>
            <a:ext cx="2534567" cy="2000104"/>
          </a:xfrm>
          <a:prstGeom prst="rect">
            <a:avLst/>
          </a:prstGeom>
        </p:spPr>
      </p:pic>
      <p:sp>
        <p:nvSpPr>
          <p:cNvPr id="17" name="Rectangle 16">
            <a:extLst>
              <a:ext uri="{FF2B5EF4-FFF2-40B4-BE49-F238E27FC236}">
                <a16:creationId xmlns:a16="http://schemas.microsoft.com/office/drawing/2014/main" id="{35420AD0-293D-4F33-B353-2D83869428A6}"/>
              </a:ext>
            </a:extLst>
          </p:cNvPr>
          <p:cNvSpPr/>
          <p:nvPr/>
        </p:nvSpPr>
        <p:spPr>
          <a:xfrm>
            <a:off x="9234838" y="5401209"/>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946790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762626" y="-58897"/>
            <a:ext cx="8370277" cy="1325563"/>
          </a:xfrm>
        </p:spPr>
        <p:txBody>
          <a:bodyPr/>
          <a:lstStyle/>
          <a:p>
            <a:r>
              <a:rPr lang="fr-BE" dirty="0"/>
              <a:t>Tout le monde gagne</a:t>
            </a:r>
          </a:p>
        </p:txBody>
      </p:sp>
      <p:sp>
        <p:nvSpPr>
          <p:cNvPr id="7" name="ZoneTexte 6">
            <a:extLst>
              <a:ext uri="{FF2B5EF4-FFF2-40B4-BE49-F238E27FC236}">
                <a16:creationId xmlns:a16="http://schemas.microsoft.com/office/drawing/2014/main" id="{BDCC32C8-B366-4A89-8929-0D8498FC00FB}"/>
              </a:ext>
            </a:extLst>
          </p:cNvPr>
          <p:cNvSpPr txBox="1"/>
          <p:nvPr/>
        </p:nvSpPr>
        <p:spPr>
          <a:xfrm>
            <a:off x="6820495" y="3604516"/>
            <a:ext cx="2173596" cy="1323439"/>
          </a:xfrm>
          <a:prstGeom prst="rect">
            <a:avLst/>
          </a:prstGeom>
          <a:noFill/>
        </p:spPr>
        <p:txBody>
          <a:bodyPr wrap="square" rtlCol="0">
            <a:spAutoFit/>
          </a:bodyPr>
          <a:lstStyle/>
          <a:p>
            <a:pPr algn="ctr"/>
            <a:r>
              <a:rPr lang="fr-BE" sz="1600" b="1" dirty="0"/>
              <a:t>Tous les CDS</a:t>
            </a:r>
          </a:p>
          <a:p>
            <a:pPr algn="ctr"/>
            <a:r>
              <a:rPr lang="fr-BE" sz="1600" dirty="0"/>
              <a:t>Tous les participants y gagne: prix pour tous, PBF, motivation, apprentissage…</a:t>
            </a:r>
          </a:p>
        </p:txBody>
      </p:sp>
      <p:sp>
        <p:nvSpPr>
          <p:cNvPr id="8" name="Rectangle 7">
            <a:extLst>
              <a:ext uri="{FF2B5EF4-FFF2-40B4-BE49-F238E27FC236}">
                <a16:creationId xmlns:a16="http://schemas.microsoft.com/office/drawing/2014/main" id="{E1DD9E65-7CE8-42DA-99C8-F21BE23B7B0B}"/>
              </a:ext>
            </a:extLst>
          </p:cNvPr>
          <p:cNvSpPr/>
          <p:nvPr/>
        </p:nvSpPr>
        <p:spPr>
          <a:xfrm>
            <a:off x="6820495" y="5102982"/>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9146475" y="3515744"/>
            <a:ext cx="2999117" cy="1569660"/>
          </a:xfrm>
          <a:prstGeom prst="rect">
            <a:avLst/>
          </a:prstGeom>
          <a:noFill/>
        </p:spPr>
        <p:txBody>
          <a:bodyPr wrap="square" rtlCol="0">
            <a:spAutoFit/>
          </a:bodyPr>
          <a:lstStyle/>
          <a:p>
            <a:pPr algn="ctr"/>
            <a:r>
              <a:rPr lang="fr-BE" sz="1600" b="1" dirty="0"/>
              <a:t>Le système de santé</a:t>
            </a:r>
          </a:p>
          <a:p>
            <a:pPr algn="ctr"/>
            <a:r>
              <a:rPr lang="fr-BE" sz="1600" dirty="0"/>
              <a:t>La synergie du CQ avec les autres normes, le modèle de la supervision réflexive et de participation communautaire renforcent le système Burundais  </a:t>
            </a:r>
          </a:p>
        </p:txBody>
      </p:sp>
      <p:sp>
        <p:nvSpPr>
          <p:cNvPr id="3" name="Espace réservé du numéro de diapositive 2">
            <a:extLst>
              <a:ext uri="{FF2B5EF4-FFF2-40B4-BE49-F238E27FC236}">
                <a16:creationId xmlns:a16="http://schemas.microsoft.com/office/drawing/2014/main" id="{3BE083F4-A1B0-46C2-8313-CFF317242E0A}"/>
              </a:ext>
            </a:extLst>
          </p:cNvPr>
          <p:cNvSpPr>
            <a:spLocks noGrp="1"/>
          </p:cNvSpPr>
          <p:nvPr>
            <p:ph type="sldNum" sz="quarter" idx="12"/>
          </p:nvPr>
        </p:nvSpPr>
        <p:spPr/>
        <p:txBody>
          <a:bodyPr/>
          <a:lstStyle/>
          <a:p>
            <a:fld id="{6D6DBB9B-1F52-4903-B67F-EDF59F9FE1E0}" type="slidenum">
              <a:rPr lang="fr-BE" smtClean="0"/>
              <a:t>19</a:t>
            </a:fld>
            <a:endParaRPr lang="fr-BE"/>
          </a:p>
        </p:txBody>
      </p:sp>
      <p:pic>
        <p:nvPicPr>
          <p:cNvPr id="11" name="Image 10">
            <a:extLst>
              <a:ext uri="{FF2B5EF4-FFF2-40B4-BE49-F238E27FC236}">
                <a16:creationId xmlns:a16="http://schemas.microsoft.com/office/drawing/2014/main" id="{E9A94E20-2905-40FC-837B-3A41C2D57342}"/>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pic>
        <p:nvPicPr>
          <p:cNvPr id="12" name="Image 11">
            <a:extLst>
              <a:ext uri="{FF2B5EF4-FFF2-40B4-BE49-F238E27FC236}">
                <a16:creationId xmlns:a16="http://schemas.microsoft.com/office/drawing/2014/main" id="{EBD68309-72B7-4001-A600-050DC7FCA2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4" name="Image 3">
            <a:extLst>
              <a:ext uri="{FF2B5EF4-FFF2-40B4-BE49-F238E27FC236}">
                <a16:creationId xmlns:a16="http://schemas.microsoft.com/office/drawing/2014/main" id="{900940B6-1DCA-4F9F-AA43-D036AEB89CCF}"/>
              </a:ext>
            </a:extLst>
          </p:cNvPr>
          <p:cNvPicPr>
            <a:picLocks noChangeAspect="1"/>
          </p:cNvPicPr>
          <p:nvPr/>
        </p:nvPicPr>
        <p:blipFill>
          <a:blip r:embed="rId4"/>
          <a:stretch>
            <a:fillRect/>
          </a:stretch>
        </p:blipFill>
        <p:spPr>
          <a:xfrm>
            <a:off x="6373174" y="1682954"/>
            <a:ext cx="2484782" cy="1617790"/>
          </a:xfrm>
          <a:prstGeom prst="rect">
            <a:avLst/>
          </a:prstGeom>
        </p:spPr>
      </p:pic>
      <p:sp>
        <p:nvSpPr>
          <p:cNvPr id="14" name="Rectangle 13">
            <a:extLst>
              <a:ext uri="{FF2B5EF4-FFF2-40B4-BE49-F238E27FC236}">
                <a16:creationId xmlns:a16="http://schemas.microsoft.com/office/drawing/2014/main" id="{5B408D4B-D119-4632-AA84-4E96DA09A4D3}"/>
              </a:ext>
            </a:extLst>
          </p:cNvPr>
          <p:cNvSpPr/>
          <p:nvPr/>
        </p:nvSpPr>
        <p:spPr>
          <a:xfrm>
            <a:off x="7004488" y="2762316"/>
            <a:ext cx="902805" cy="1648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Image 14">
            <a:extLst>
              <a:ext uri="{FF2B5EF4-FFF2-40B4-BE49-F238E27FC236}">
                <a16:creationId xmlns:a16="http://schemas.microsoft.com/office/drawing/2014/main" id="{C04E1217-1CD7-40E8-ADB1-B824F2D46BA3}"/>
              </a:ext>
            </a:extLst>
          </p:cNvPr>
          <p:cNvPicPr>
            <a:picLocks noChangeAspect="1"/>
          </p:cNvPicPr>
          <p:nvPr/>
        </p:nvPicPr>
        <p:blipFill>
          <a:blip r:embed="rId5"/>
          <a:stretch>
            <a:fillRect/>
          </a:stretch>
        </p:blipFill>
        <p:spPr>
          <a:xfrm>
            <a:off x="9779977" y="1810192"/>
            <a:ext cx="1838361" cy="1450707"/>
          </a:xfrm>
          <a:prstGeom prst="rect">
            <a:avLst/>
          </a:prstGeom>
        </p:spPr>
      </p:pic>
      <p:sp>
        <p:nvSpPr>
          <p:cNvPr id="17" name="Titre 1">
            <a:extLst>
              <a:ext uri="{FF2B5EF4-FFF2-40B4-BE49-F238E27FC236}">
                <a16:creationId xmlns:a16="http://schemas.microsoft.com/office/drawing/2014/main" id="{F0C1DAA0-1417-48CE-A8CC-FE6282350375}"/>
              </a:ext>
            </a:extLst>
          </p:cNvPr>
          <p:cNvSpPr txBox="1">
            <a:spLocks/>
          </p:cNvSpPr>
          <p:nvPr/>
        </p:nvSpPr>
        <p:spPr>
          <a:xfrm>
            <a:off x="287307" y="1871201"/>
            <a:ext cx="5967636" cy="41974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2000" b="1" dirty="0"/>
              <a:t>Les équipes:</a:t>
            </a:r>
          </a:p>
          <a:p>
            <a:pPr marL="342900" indent="-342900">
              <a:buFontTx/>
              <a:buChar char="-"/>
            </a:pPr>
            <a:r>
              <a:rPr lang="fr-BE" sz="2000" dirty="0"/>
              <a:t>Principe d’équité: ce sont les efforts qui sont récompensés</a:t>
            </a:r>
          </a:p>
          <a:p>
            <a:pPr marL="342900" indent="-342900">
              <a:buFontTx/>
              <a:buChar char="-"/>
            </a:pPr>
            <a:r>
              <a:rPr lang="fr-BE" sz="2000" dirty="0"/>
              <a:t>Principe de la récompense: tous les participants obtiennent un prix</a:t>
            </a:r>
          </a:p>
          <a:p>
            <a:pPr marL="342900" indent="-342900">
              <a:buFontTx/>
              <a:buChar char="-"/>
            </a:pPr>
            <a:r>
              <a:rPr lang="fr-BE" sz="2000" dirty="0"/>
              <a:t>Principe de la motivation et de la satisfaction: chacun est impliqué et valorisé</a:t>
            </a:r>
          </a:p>
          <a:p>
            <a:pPr marL="342900" indent="-342900">
              <a:buFontTx/>
              <a:buChar char="-"/>
            </a:pPr>
            <a:r>
              <a:rPr lang="fr-BE" sz="2000" dirty="0"/>
              <a:t>Principe du sport de masse: la participation est volontaire et est plus importante que le prix</a:t>
            </a:r>
          </a:p>
          <a:p>
            <a:pPr marL="342900" indent="-342900">
              <a:buFontTx/>
              <a:buChar char="-"/>
            </a:pPr>
            <a:r>
              <a:rPr lang="fr-BE" sz="2000" dirty="0"/>
              <a:t>Principe de solidarité: ce n’est pas une compétition interindividuelle mais d’équipe. Encourage l’esprit d’équipe et récompenses collectives.</a:t>
            </a:r>
          </a:p>
          <a:p>
            <a:pPr marL="342900" indent="-342900">
              <a:buFontTx/>
              <a:buChar char="-"/>
            </a:pPr>
            <a:endParaRPr lang="fr-BE" sz="2000" dirty="0"/>
          </a:p>
          <a:p>
            <a:r>
              <a:rPr lang="fr-BE" sz="2000" b="1" dirty="0"/>
              <a:t>Le système de santé:</a:t>
            </a:r>
          </a:p>
          <a:p>
            <a:pPr marL="342900" indent="-342900">
              <a:buFontTx/>
              <a:buChar char="-"/>
            </a:pPr>
            <a:r>
              <a:rPr lang="fr-BE" sz="2000" dirty="0"/>
              <a:t>Principe de la synergie: indicateurs des auto-évaluation basés sur les normes et standards Burundais</a:t>
            </a:r>
          </a:p>
          <a:p>
            <a:pPr marL="342900" indent="-342900">
              <a:buFontTx/>
              <a:buChar char="-"/>
            </a:pPr>
            <a:r>
              <a:rPr lang="fr-BE" sz="2000" dirty="0"/>
              <a:t>Principe de la supervision réflexive: expérimentée via le coaching</a:t>
            </a:r>
          </a:p>
          <a:p>
            <a:pPr marL="342900" indent="-342900">
              <a:buFontTx/>
              <a:buChar char="-"/>
            </a:pPr>
            <a:r>
              <a:rPr lang="fr-BE" sz="2000" dirty="0"/>
              <a:t>Principe de la participation communauté: renforcée </a:t>
            </a:r>
          </a:p>
        </p:txBody>
      </p:sp>
      <p:sp>
        <p:nvSpPr>
          <p:cNvPr id="18" name="Signe Plus 17">
            <a:extLst>
              <a:ext uri="{FF2B5EF4-FFF2-40B4-BE49-F238E27FC236}">
                <a16:creationId xmlns:a16="http://schemas.microsoft.com/office/drawing/2014/main" id="{E0A6A977-9207-4354-B111-E01C20713BC9}"/>
              </a:ext>
            </a:extLst>
          </p:cNvPr>
          <p:cNvSpPr/>
          <p:nvPr/>
        </p:nvSpPr>
        <p:spPr>
          <a:xfrm>
            <a:off x="8656838" y="2232158"/>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a:extLst>
              <a:ext uri="{FF2B5EF4-FFF2-40B4-BE49-F238E27FC236}">
                <a16:creationId xmlns:a16="http://schemas.microsoft.com/office/drawing/2014/main" id="{240A1F9C-6420-4B1A-8CF3-245B768E20B5}"/>
              </a:ext>
            </a:extLst>
          </p:cNvPr>
          <p:cNvSpPr/>
          <p:nvPr/>
        </p:nvSpPr>
        <p:spPr>
          <a:xfrm>
            <a:off x="9661418" y="5102982"/>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884786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97476-3A8D-4314-948E-B3070A082880}"/>
              </a:ext>
            </a:extLst>
          </p:cNvPr>
          <p:cNvSpPr>
            <a:spLocks noGrp="1"/>
          </p:cNvSpPr>
          <p:nvPr>
            <p:ph type="title"/>
          </p:nvPr>
        </p:nvSpPr>
        <p:spPr>
          <a:xfrm>
            <a:off x="1550377" y="0"/>
            <a:ext cx="9944100" cy="1325563"/>
          </a:xfrm>
        </p:spPr>
        <p:txBody>
          <a:bodyPr/>
          <a:lstStyle/>
          <a:p>
            <a:r>
              <a:rPr lang="fr-BE" dirty="0"/>
              <a:t>Règles du quiz</a:t>
            </a:r>
          </a:p>
        </p:txBody>
      </p:sp>
      <p:sp>
        <p:nvSpPr>
          <p:cNvPr id="6" name="Rectangle 5">
            <a:extLst>
              <a:ext uri="{FF2B5EF4-FFF2-40B4-BE49-F238E27FC236}">
                <a16:creationId xmlns:a16="http://schemas.microsoft.com/office/drawing/2014/main" id="{DC23AB64-4224-4926-A350-868552C3C416}"/>
              </a:ext>
            </a:extLst>
          </p:cNvPr>
          <p:cNvSpPr/>
          <p:nvPr/>
        </p:nvSpPr>
        <p:spPr>
          <a:xfrm>
            <a:off x="792791" y="2477206"/>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41DD844A-B1CB-42DD-9128-38462A57D482}"/>
              </a:ext>
            </a:extLst>
          </p:cNvPr>
          <p:cNvSpPr/>
          <p:nvPr/>
        </p:nvSpPr>
        <p:spPr>
          <a:xfrm>
            <a:off x="4794267" y="2477206"/>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Rectangle 13">
            <a:extLst>
              <a:ext uri="{FF2B5EF4-FFF2-40B4-BE49-F238E27FC236}">
                <a16:creationId xmlns:a16="http://schemas.microsoft.com/office/drawing/2014/main" id="{5F6D40DB-9ABE-4BD9-9865-9E7A63705BA7}"/>
              </a:ext>
            </a:extLst>
          </p:cNvPr>
          <p:cNvSpPr/>
          <p:nvPr/>
        </p:nvSpPr>
        <p:spPr>
          <a:xfrm>
            <a:off x="8911565" y="2477206"/>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6" name="Image 15">
            <a:extLst>
              <a:ext uri="{FF2B5EF4-FFF2-40B4-BE49-F238E27FC236}">
                <a16:creationId xmlns:a16="http://schemas.microsoft.com/office/drawing/2014/main" id="{2CA72164-F4B1-49D9-9905-E5E3015911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7" name="Image 16">
            <a:extLst>
              <a:ext uri="{FF2B5EF4-FFF2-40B4-BE49-F238E27FC236}">
                <a16:creationId xmlns:a16="http://schemas.microsoft.com/office/drawing/2014/main" id="{4805DECE-B1E9-4486-A98E-0233E2418D1C}"/>
              </a:ext>
            </a:extLst>
          </p:cNvPr>
          <p:cNvPicPr>
            <a:picLocks noChangeAspect="1"/>
          </p:cNvPicPr>
          <p:nvPr/>
        </p:nvPicPr>
        <p:blipFill rotWithShape="1">
          <a:blip r:embed="rId3"/>
          <a:srcRect l="23654" t="37419" r="20154" b="26235"/>
          <a:stretch/>
        </p:blipFill>
        <p:spPr>
          <a:xfrm>
            <a:off x="8857956" y="73371"/>
            <a:ext cx="3334044" cy="1161933"/>
          </a:xfrm>
          <a:prstGeom prst="rect">
            <a:avLst/>
          </a:prstGeom>
        </p:spPr>
      </p:pic>
      <p:sp>
        <p:nvSpPr>
          <p:cNvPr id="3" name="Espace réservé du numéro de diapositive 2">
            <a:extLst>
              <a:ext uri="{FF2B5EF4-FFF2-40B4-BE49-F238E27FC236}">
                <a16:creationId xmlns:a16="http://schemas.microsoft.com/office/drawing/2014/main" id="{ABC9C6EF-0741-40C3-968C-67F9821F998F}"/>
              </a:ext>
            </a:extLst>
          </p:cNvPr>
          <p:cNvSpPr>
            <a:spLocks noGrp="1"/>
          </p:cNvSpPr>
          <p:nvPr>
            <p:ph type="sldNum" sz="quarter" idx="12"/>
          </p:nvPr>
        </p:nvSpPr>
        <p:spPr/>
        <p:txBody>
          <a:bodyPr/>
          <a:lstStyle/>
          <a:p>
            <a:fld id="{6D6DBB9B-1F52-4903-B67F-EDF59F9FE1E0}" type="slidenum">
              <a:rPr lang="fr-BE" smtClean="0"/>
              <a:t>2</a:t>
            </a:fld>
            <a:endParaRPr lang="fr-BE"/>
          </a:p>
        </p:txBody>
      </p:sp>
      <p:sp>
        <p:nvSpPr>
          <p:cNvPr id="5" name="ZoneTexte 4">
            <a:extLst>
              <a:ext uri="{FF2B5EF4-FFF2-40B4-BE49-F238E27FC236}">
                <a16:creationId xmlns:a16="http://schemas.microsoft.com/office/drawing/2014/main" id="{42A66934-649F-4282-8F6B-6C0B5985CB68}"/>
              </a:ext>
            </a:extLst>
          </p:cNvPr>
          <p:cNvSpPr txBox="1"/>
          <p:nvPr/>
        </p:nvSpPr>
        <p:spPr>
          <a:xfrm>
            <a:off x="526471" y="1699491"/>
            <a:ext cx="7998693" cy="400110"/>
          </a:xfrm>
          <a:prstGeom prst="rect">
            <a:avLst/>
          </a:prstGeom>
          <a:noFill/>
        </p:spPr>
        <p:txBody>
          <a:bodyPr wrap="square" rtlCol="0">
            <a:spAutoFit/>
          </a:bodyPr>
          <a:lstStyle/>
          <a:p>
            <a:r>
              <a:rPr lang="fr-FR" sz="2000" dirty="0"/>
              <a:t> Nous vous avons distribué à chacun 3 cartes de couleur.</a:t>
            </a:r>
            <a:endParaRPr lang="fr-BE" sz="2000" dirty="0"/>
          </a:p>
        </p:txBody>
      </p:sp>
      <p:sp>
        <p:nvSpPr>
          <p:cNvPr id="18" name="ZoneTexte 17">
            <a:extLst>
              <a:ext uri="{FF2B5EF4-FFF2-40B4-BE49-F238E27FC236}">
                <a16:creationId xmlns:a16="http://schemas.microsoft.com/office/drawing/2014/main" id="{94866EF9-8795-417B-8A66-2197F34A2A40}"/>
              </a:ext>
            </a:extLst>
          </p:cNvPr>
          <p:cNvSpPr txBox="1"/>
          <p:nvPr/>
        </p:nvSpPr>
        <p:spPr>
          <a:xfrm>
            <a:off x="526473" y="3843254"/>
            <a:ext cx="11443854" cy="1015663"/>
          </a:xfrm>
          <a:prstGeom prst="rect">
            <a:avLst/>
          </a:prstGeom>
          <a:noFill/>
        </p:spPr>
        <p:txBody>
          <a:bodyPr wrap="square" rtlCol="0">
            <a:spAutoFit/>
          </a:bodyPr>
          <a:lstStyle/>
          <a:p>
            <a:r>
              <a:rPr lang="fr-FR" sz="2000" dirty="0"/>
              <a:t> A chaque question de ce quiz, vous devrez choisir la ou les cartes qui sont correctes.</a:t>
            </a:r>
          </a:p>
          <a:p>
            <a:r>
              <a:rPr lang="fr-FR" sz="2000" dirty="0"/>
              <a:t> </a:t>
            </a:r>
          </a:p>
          <a:p>
            <a:r>
              <a:rPr lang="fr-FR" sz="2000" dirty="0"/>
              <a:t>Au top de l’animatrice, levez vos cartes.</a:t>
            </a:r>
            <a:endParaRPr lang="fr-BE" sz="2000" dirty="0"/>
          </a:p>
        </p:txBody>
      </p:sp>
    </p:spTree>
    <p:extLst>
      <p:ext uri="{BB962C8B-B14F-4D97-AF65-F5344CB8AC3E}">
        <p14:creationId xmlns:p14="http://schemas.microsoft.com/office/powerpoint/2010/main" val="3334462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267385" y="810828"/>
            <a:ext cx="7770400" cy="1325563"/>
          </a:xfrm>
        </p:spPr>
        <p:txBody>
          <a:bodyPr>
            <a:normAutofit/>
          </a:bodyPr>
          <a:lstStyle/>
          <a:p>
            <a:r>
              <a:rPr lang="fr-BE" sz="4000" dirty="0"/>
              <a:t>9- Avec quoi peut on comparer le CQ dans son soutien à l’apprentissage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Un vaccin</a:t>
            </a:r>
          </a:p>
          <a:p>
            <a:pPr algn="ctr"/>
            <a:r>
              <a:rPr lang="fr-BE" dirty="0"/>
              <a:t>Après le CQ, les équipes sont immunisées contre l’ignorance</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1200329"/>
          </a:xfrm>
          <a:prstGeom prst="rect">
            <a:avLst/>
          </a:prstGeom>
          <a:noFill/>
        </p:spPr>
        <p:txBody>
          <a:bodyPr wrap="square" rtlCol="0">
            <a:spAutoFit/>
          </a:bodyPr>
          <a:lstStyle/>
          <a:p>
            <a:pPr algn="ctr"/>
            <a:r>
              <a:rPr lang="fr-BE" b="1" dirty="0"/>
              <a:t>Un arrosoir</a:t>
            </a:r>
          </a:p>
          <a:p>
            <a:pPr algn="ctr"/>
            <a:r>
              <a:rPr lang="fr-BE" dirty="0"/>
              <a:t>Le savoir irrigue l’équipe et leurs compétences peuvent pousser</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7920111" y="4124643"/>
            <a:ext cx="4093697" cy="1200329"/>
          </a:xfrm>
          <a:prstGeom prst="rect">
            <a:avLst/>
          </a:prstGeom>
          <a:noFill/>
        </p:spPr>
        <p:txBody>
          <a:bodyPr wrap="square" rtlCol="0">
            <a:spAutoFit/>
          </a:bodyPr>
          <a:lstStyle/>
          <a:p>
            <a:pPr algn="ctr"/>
            <a:r>
              <a:rPr lang="fr-BE" b="1" dirty="0"/>
              <a:t>Un guide</a:t>
            </a:r>
          </a:p>
          <a:p>
            <a:pPr algn="ctr"/>
            <a:r>
              <a:rPr lang="fr-BE" dirty="0"/>
              <a:t>Les apprentissages se font tout au long de la route du CQ qui propose des étapes mais laisse l’initiative aux équipes</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pic>
        <p:nvPicPr>
          <p:cNvPr id="13" name="Grafik 5">
            <a:extLst>
              <a:ext uri="{FF2B5EF4-FFF2-40B4-BE49-F238E27FC236}">
                <a16:creationId xmlns:a16="http://schemas.microsoft.com/office/drawing/2014/main" id="{59FD94F9-0C05-4A33-AFBE-FCADFA1CA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132" y="2280226"/>
            <a:ext cx="2635464" cy="1756976"/>
          </a:xfrm>
          <a:prstGeom prst="rect">
            <a:avLst/>
          </a:prstGeom>
        </p:spPr>
      </p:pic>
      <p:pic>
        <p:nvPicPr>
          <p:cNvPr id="14" name="Grafik 6">
            <a:extLst>
              <a:ext uri="{FF2B5EF4-FFF2-40B4-BE49-F238E27FC236}">
                <a16:creationId xmlns:a16="http://schemas.microsoft.com/office/drawing/2014/main" id="{9AE31677-5064-4E43-9E32-2B4733260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2280226"/>
            <a:ext cx="2431823" cy="1821520"/>
          </a:xfrm>
          <a:prstGeom prst="rect">
            <a:avLst/>
          </a:prstGeom>
        </p:spPr>
      </p:pic>
      <p:pic>
        <p:nvPicPr>
          <p:cNvPr id="12" name="Image 11">
            <a:extLst>
              <a:ext uri="{FF2B5EF4-FFF2-40B4-BE49-F238E27FC236}">
                <a16:creationId xmlns:a16="http://schemas.microsoft.com/office/drawing/2014/main" id="{B7F380B5-73E3-42EB-B206-50B068322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3157" y="2228692"/>
            <a:ext cx="2466975" cy="1847850"/>
          </a:xfrm>
          <a:prstGeom prst="rect">
            <a:avLst/>
          </a:prstGeom>
        </p:spPr>
      </p:pic>
      <p:sp>
        <p:nvSpPr>
          <p:cNvPr id="3" name="Espace réservé du numéro de diapositive 2">
            <a:extLst>
              <a:ext uri="{FF2B5EF4-FFF2-40B4-BE49-F238E27FC236}">
                <a16:creationId xmlns:a16="http://schemas.microsoft.com/office/drawing/2014/main" id="{393C13C2-5FFC-4970-94E7-878836C326B7}"/>
              </a:ext>
            </a:extLst>
          </p:cNvPr>
          <p:cNvSpPr>
            <a:spLocks noGrp="1"/>
          </p:cNvSpPr>
          <p:nvPr>
            <p:ph type="sldNum" sz="quarter" idx="12"/>
          </p:nvPr>
        </p:nvSpPr>
        <p:spPr/>
        <p:txBody>
          <a:bodyPr/>
          <a:lstStyle/>
          <a:p>
            <a:fld id="{6D6DBB9B-1F52-4903-B67F-EDF59F9FE1E0}" type="slidenum">
              <a:rPr lang="fr-BE" smtClean="0"/>
              <a:t>20</a:t>
            </a:fld>
            <a:endParaRPr lang="fr-BE"/>
          </a:p>
        </p:txBody>
      </p:sp>
      <p:pic>
        <p:nvPicPr>
          <p:cNvPr id="15" name="Image 14">
            <a:extLst>
              <a:ext uri="{FF2B5EF4-FFF2-40B4-BE49-F238E27FC236}">
                <a16:creationId xmlns:a16="http://schemas.microsoft.com/office/drawing/2014/main" id="{3739EDB3-15A8-43EE-9C89-5D4A9ED7B4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6" name="Image 15">
            <a:extLst>
              <a:ext uri="{FF2B5EF4-FFF2-40B4-BE49-F238E27FC236}">
                <a16:creationId xmlns:a16="http://schemas.microsoft.com/office/drawing/2014/main" id="{9855109B-2631-40DC-A392-EB5E2880C241}"/>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17" name="Rectangle 16">
            <a:extLst>
              <a:ext uri="{FF2B5EF4-FFF2-40B4-BE49-F238E27FC236}">
                <a16:creationId xmlns:a16="http://schemas.microsoft.com/office/drawing/2014/main" id="{3F9B21B7-3D40-44F7-9044-B76A4AEA2327}"/>
              </a:ext>
            </a:extLst>
          </p:cNvPr>
          <p:cNvSpPr/>
          <p:nvPr/>
        </p:nvSpPr>
        <p:spPr>
          <a:xfrm>
            <a:off x="9234838" y="5415277"/>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723682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674055" y="365125"/>
            <a:ext cx="7183901" cy="1325563"/>
          </a:xfrm>
        </p:spPr>
        <p:txBody>
          <a:bodyPr>
            <a:normAutofit fontScale="90000"/>
          </a:bodyPr>
          <a:lstStyle/>
          <a:p>
            <a:r>
              <a:rPr lang="fr-BE" sz="3200" dirty="0"/>
              <a:t>8- Les équipes ne sont ni des enfants ni des plantes! </a:t>
            </a:r>
            <a:br>
              <a:rPr lang="fr-BE" sz="3200" dirty="0"/>
            </a:br>
            <a:r>
              <a:rPr lang="fr-BE" sz="3200" dirty="0"/>
              <a:t>Elles sont </a:t>
            </a:r>
            <a:r>
              <a:rPr lang="fr-BE" sz="3200" b="1" dirty="0"/>
              <a:t>actives </a:t>
            </a:r>
            <a:r>
              <a:rPr lang="fr-BE" sz="3200" dirty="0"/>
              <a:t>dans leur apprentissage.</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Un vaccin</a:t>
            </a:r>
          </a:p>
          <a:p>
            <a:pPr algn="ctr"/>
            <a:r>
              <a:rPr lang="fr-BE" dirty="0"/>
              <a:t>Après le CQ, les équipes sont immunisées contre l’ignorance</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1200329"/>
          </a:xfrm>
          <a:prstGeom prst="rect">
            <a:avLst/>
          </a:prstGeom>
          <a:noFill/>
        </p:spPr>
        <p:txBody>
          <a:bodyPr wrap="square" rtlCol="0">
            <a:spAutoFit/>
          </a:bodyPr>
          <a:lstStyle/>
          <a:p>
            <a:pPr algn="ctr"/>
            <a:r>
              <a:rPr lang="fr-BE" b="1" dirty="0"/>
              <a:t>Un arrosoir</a:t>
            </a:r>
          </a:p>
          <a:p>
            <a:pPr algn="ctr"/>
            <a:r>
              <a:rPr lang="fr-BE" dirty="0"/>
              <a:t>Le savoir irrigue l’équipe et leurs compétences peuvent pousser</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fik 5">
            <a:extLst>
              <a:ext uri="{FF2B5EF4-FFF2-40B4-BE49-F238E27FC236}">
                <a16:creationId xmlns:a16="http://schemas.microsoft.com/office/drawing/2014/main" id="{59FD94F9-0C05-4A33-AFBE-FCADFA1CA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132" y="2280226"/>
            <a:ext cx="2635464" cy="1756976"/>
          </a:xfrm>
          <a:prstGeom prst="rect">
            <a:avLst/>
          </a:prstGeom>
        </p:spPr>
      </p:pic>
      <p:pic>
        <p:nvPicPr>
          <p:cNvPr id="14" name="Grafik 6">
            <a:extLst>
              <a:ext uri="{FF2B5EF4-FFF2-40B4-BE49-F238E27FC236}">
                <a16:creationId xmlns:a16="http://schemas.microsoft.com/office/drawing/2014/main" id="{9AE31677-5064-4E43-9E32-2B4733260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2280226"/>
            <a:ext cx="2431823" cy="1821520"/>
          </a:xfrm>
          <a:prstGeom prst="rect">
            <a:avLst/>
          </a:prstGeom>
        </p:spPr>
      </p:pic>
      <p:pic>
        <p:nvPicPr>
          <p:cNvPr id="12" name="Image 11">
            <a:extLst>
              <a:ext uri="{FF2B5EF4-FFF2-40B4-BE49-F238E27FC236}">
                <a16:creationId xmlns:a16="http://schemas.microsoft.com/office/drawing/2014/main" id="{B7F380B5-73E3-42EB-B206-50B068322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3157" y="2228692"/>
            <a:ext cx="2466975" cy="1847850"/>
          </a:xfrm>
          <a:prstGeom prst="rect">
            <a:avLst/>
          </a:prstGeom>
        </p:spPr>
      </p:pic>
      <p:sp>
        <p:nvSpPr>
          <p:cNvPr id="15" name="Signe de multiplication 14">
            <a:extLst>
              <a:ext uri="{FF2B5EF4-FFF2-40B4-BE49-F238E27FC236}">
                <a16:creationId xmlns:a16="http://schemas.microsoft.com/office/drawing/2014/main" id="{85834B9B-3653-4E79-9437-234B6B3FDE23}"/>
              </a:ext>
            </a:extLst>
          </p:cNvPr>
          <p:cNvSpPr/>
          <p:nvPr/>
        </p:nvSpPr>
        <p:spPr>
          <a:xfrm>
            <a:off x="-8952" y="1248020"/>
            <a:ext cx="4195407" cy="4472857"/>
          </a:xfrm>
          <a:prstGeom prst="mathMultiply">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Signe de multiplication 15">
            <a:extLst>
              <a:ext uri="{FF2B5EF4-FFF2-40B4-BE49-F238E27FC236}">
                <a16:creationId xmlns:a16="http://schemas.microsoft.com/office/drawing/2014/main" id="{E689E772-A0BD-4DD3-9329-4DE8A3CDB984}"/>
              </a:ext>
            </a:extLst>
          </p:cNvPr>
          <p:cNvSpPr/>
          <p:nvPr/>
        </p:nvSpPr>
        <p:spPr>
          <a:xfrm>
            <a:off x="3920135" y="1137123"/>
            <a:ext cx="4195407" cy="4472857"/>
          </a:xfrm>
          <a:prstGeom prst="mathMultiply">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Espace réservé du numéro de diapositive 2">
            <a:extLst>
              <a:ext uri="{FF2B5EF4-FFF2-40B4-BE49-F238E27FC236}">
                <a16:creationId xmlns:a16="http://schemas.microsoft.com/office/drawing/2014/main" id="{832E8BC0-CE19-4FD5-BDB0-8E44ACEA7227}"/>
              </a:ext>
            </a:extLst>
          </p:cNvPr>
          <p:cNvSpPr>
            <a:spLocks noGrp="1"/>
          </p:cNvSpPr>
          <p:nvPr>
            <p:ph type="sldNum" sz="quarter" idx="12"/>
          </p:nvPr>
        </p:nvSpPr>
        <p:spPr/>
        <p:txBody>
          <a:bodyPr/>
          <a:lstStyle/>
          <a:p>
            <a:fld id="{6D6DBB9B-1F52-4903-B67F-EDF59F9FE1E0}" type="slidenum">
              <a:rPr lang="fr-BE" smtClean="0"/>
              <a:t>21</a:t>
            </a:fld>
            <a:endParaRPr lang="fr-BE"/>
          </a:p>
        </p:txBody>
      </p:sp>
      <p:pic>
        <p:nvPicPr>
          <p:cNvPr id="17" name="Image 16">
            <a:extLst>
              <a:ext uri="{FF2B5EF4-FFF2-40B4-BE49-F238E27FC236}">
                <a16:creationId xmlns:a16="http://schemas.microsoft.com/office/drawing/2014/main" id="{EC18CF04-705C-46B3-8EC1-08A637AC49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8" name="Image 17">
            <a:extLst>
              <a:ext uri="{FF2B5EF4-FFF2-40B4-BE49-F238E27FC236}">
                <a16:creationId xmlns:a16="http://schemas.microsoft.com/office/drawing/2014/main" id="{998A1F3A-01CD-4AA9-958C-0959C2D0BE5B}"/>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19" name="ZoneTexte 18">
            <a:extLst>
              <a:ext uri="{FF2B5EF4-FFF2-40B4-BE49-F238E27FC236}">
                <a16:creationId xmlns:a16="http://schemas.microsoft.com/office/drawing/2014/main" id="{9946FDBE-1D03-43BF-A139-D08D38B0DF25}"/>
              </a:ext>
            </a:extLst>
          </p:cNvPr>
          <p:cNvSpPr txBox="1"/>
          <p:nvPr/>
        </p:nvSpPr>
        <p:spPr>
          <a:xfrm>
            <a:off x="7920111" y="4124643"/>
            <a:ext cx="4093697" cy="1200329"/>
          </a:xfrm>
          <a:prstGeom prst="rect">
            <a:avLst/>
          </a:prstGeom>
          <a:noFill/>
        </p:spPr>
        <p:txBody>
          <a:bodyPr wrap="square" rtlCol="0">
            <a:spAutoFit/>
          </a:bodyPr>
          <a:lstStyle/>
          <a:p>
            <a:pPr algn="ctr"/>
            <a:r>
              <a:rPr lang="fr-BE" b="1" dirty="0"/>
              <a:t>Un guide</a:t>
            </a:r>
          </a:p>
          <a:p>
            <a:pPr algn="ctr"/>
            <a:r>
              <a:rPr lang="fr-BE" dirty="0"/>
              <a:t>Les apprentissages se font tout au long de la route du CQ qui propose des étapes mais laisse l’initiative aux équipes</a:t>
            </a:r>
          </a:p>
        </p:txBody>
      </p:sp>
      <p:sp>
        <p:nvSpPr>
          <p:cNvPr id="20" name="Rectangle 19">
            <a:extLst>
              <a:ext uri="{FF2B5EF4-FFF2-40B4-BE49-F238E27FC236}">
                <a16:creationId xmlns:a16="http://schemas.microsoft.com/office/drawing/2014/main" id="{4C3A1A1B-7331-42E9-8DA9-F0135A110FB5}"/>
              </a:ext>
            </a:extLst>
          </p:cNvPr>
          <p:cNvSpPr/>
          <p:nvPr/>
        </p:nvSpPr>
        <p:spPr>
          <a:xfrm>
            <a:off x="9234838" y="5401209"/>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97264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743713" y="324008"/>
            <a:ext cx="8019758" cy="1325563"/>
          </a:xfrm>
        </p:spPr>
        <p:txBody>
          <a:bodyPr>
            <a:normAutofit/>
          </a:bodyPr>
          <a:lstStyle/>
          <a:p>
            <a:r>
              <a:rPr lang="fr-BE" sz="4000" dirty="0"/>
              <a:t>10- Quelles sont les opportunités d’apprentissage lors du CQ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923330"/>
          </a:xfrm>
          <a:prstGeom prst="rect">
            <a:avLst/>
          </a:prstGeom>
          <a:noFill/>
        </p:spPr>
        <p:txBody>
          <a:bodyPr wrap="square" rtlCol="0">
            <a:spAutoFit/>
          </a:bodyPr>
          <a:lstStyle/>
          <a:p>
            <a:pPr algn="ctr"/>
            <a:r>
              <a:rPr lang="fr-BE" b="1" dirty="0"/>
              <a:t>La formation initiale</a:t>
            </a:r>
          </a:p>
          <a:p>
            <a:pPr algn="ctr"/>
            <a:r>
              <a:rPr lang="fr-BE" dirty="0"/>
              <a:t>Elle est indispensable pour comprendre le CQ</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1200329"/>
          </a:xfrm>
          <a:prstGeom prst="rect">
            <a:avLst/>
          </a:prstGeom>
          <a:noFill/>
        </p:spPr>
        <p:txBody>
          <a:bodyPr wrap="square" rtlCol="0">
            <a:spAutoFit/>
          </a:bodyPr>
          <a:lstStyle/>
          <a:p>
            <a:pPr algn="ctr"/>
            <a:r>
              <a:rPr lang="fr-BE" b="1" dirty="0"/>
              <a:t>Le coaching</a:t>
            </a:r>
          </a:p>
          <a:p>
            <a:pPr algn="ctr"/>
            <a:r>
              <a:rPr lang="fr-BE" dirty="0"/>
              <a:t>L’accompagnement continu et bienveillant est la clé de la réussite</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886464" y="4124643"/>
            <a:ext cx="2653668" cy="923330"/>
          </a:xfrm>
          <a:prstGeom prst="rect">
            <a:avLst/>
          </a:prstGeom>
          <a:noFill/>
        </p:spPr>
        <p:txBody>
          <a:bodyPr wrap="square" rtlCol="0">
            <a:spAutoFit/>
          </a:bodyPr>
          <a:lstStyle/>
          <a:p>
            <a:pPr algn="ctr"/>
            <a:r>
              <a:rPr lang="fr-BE" b="1" dirty="0"/>
              <a:t>Les feed-back et résultats</a:t>
            </a:r>
          </a:p>
          <a:p>
            <a:pPr algn="ctr"/>
            <a:r>
              <a:rPr lang="fr-BE" dirty="0"/>
              <a:t>Permettent de s’évaluer et de progresser</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pic>
        <p:nvPicPr>
          <p:cNvPr id="14338" name="Picture 2" descr="Résultat de recherche d'images pour &quot;formation&quot;">
            <a:extLst>
              <a:ext uri="{FF2B5EF4-FFF2-40B4-BE49-F238E27FC236}">
                <a16:creationId xmlns:a16="http://schemas.microsoft.com/office/drawing/2014/main" id="{7011BF40-5D64-4FA0-8CB8-4AC4041447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051" y="2102853"/>
            <a:ext cx="2752725" cy="165735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915D2B8B-D2FA-453F-8EDD-FFE09EEA39A7}"/>
              </a:ext>
            </a:extLst>
          </p:cNvPr>
          <p:cNvPicPr>
            <a:picLocks noChangeAspect="1"/>
          </p:cNvPicPr>
          <p:nvPr/>
        </p:nvPicPr>
        <p:blipFill>
          <a:blip r:embed="rId3"/>
          <a:stretch>
            <a:fillRect/>
          </a:stretch>
        </p:blipFill>
        <p:spPr>
          <a:xfrm>
            <a:off x="5169460" y="2076546"/>
            <a:ext cx="1905000" cy="1905000"/>
          </a:xfrm>
          <a:prstGeom prst="rect">
            <a:avLst/>
          </a:prstGeom>
        </p:spPr>
      </p:pic>
      <p:pic>
        <p:nvPicPr>
          <p:cNvPr id="12" name="Image 11">
            <a:extLst>
              <a:ext uri="{FF2B5EF4-FFF2-40B4-BE49-F238E27FC236}">
                <a16:creationId xmlns:a16="http://schemas.microsoft.com/office/drawing/2014/main" id="{50C20234-8BF1-4C67-A3F7-5601469E36B6}"/>
              </a:ext>
            </a:extLst>
          </p:cNvPr>
          <p:cNvPicPr>
            <a:picLocks noChangeAspect="1"/>
          </p:cNvPicPr>
          <p:nvPr/>
        </p:nvPicPr>
        <p:blipFill>
          <a:blip r:embed="rId4"/>
          <a:stretch>
            <a:fillRect/>
          </a:stretch>
        </p:blipFill>
        <p:spPr>
          <a:xfrm>
            <a:off x="9008385" y="1890808"/>
            <a:ext cx="2409826" cy="2090738"/>
          </a:xfrm>
          <a:prstGeom prst="rect">
            <a:avLst/>
          </a:prstGeom>
        </p:spPr>
      </p:pic>
      <p:pic>
        <p:nvPicPr>
          <p:cNvPr id="14340" name="Picture 4" descr="Résultat de recherche d'images pour &quot;oui vous pouvez&quot;">
            <a:extLst>
              <a:ext uri="{FF2B5EF4-FFF2-40B4-BE49-F238E27FC236}">
                <a16:creationId xmlns:a16="http://schemas.microsoft.com/office/drawing/2014/main" id="{AE79366F-2923-48D0-97AC-1CDE0849CAA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326" t="7651" r="8716" b="16651"/>
          <a:stretch/>
        </p:blipFill>
        <p:spPr bwMode="auto">
          <a:xfrm>
            <a:off x="9763471" y="2492250"/>
            <a:ext cx="899653" cy="81116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numéro de diapositive 2">
            <a:extLst>
              <a:ext uri="{FF2B5EF4-FFF2-40B4-BE49-F238E27FC236}">
                <a16:creationId xmlns:a16="http://schemas.microsoft.com/office/drawing/2014/main" id="{B1D47856-7301-4178-A175-4F445E482D1F}"/>
              </a:ext>
            </a:extLst>
          </p:cNvPr>
          <p:cNvSpPr>
            <a:spLocks noGrp="1"/>
          </p:cNvSpPr>
          <p:nvPr>
            <p:ph type="sldNum" sz="quarter" idx="12"/>
          </p:nvPr>
        </p:nvSpPr>
        <p:spPr/>
        <p:txBody>
          <a:bodyPr/>
          <a:lstStyle/>
          <a:p>
            <a:fld id="{6D6DBB9B-1F52-4903-B67F-EDF59F9FE1E0}" type="slidenum">
              <a:rPr lang="fr-BE" smtClean="0"/>
              <a:t>22</a:t>
            </a:fld>
            <a:endParaRPr lang="fr-BE"/>
          </a:p>
        </p:txBody>
      </p:sp>
      <p:pic>
        <p:nvPicPr>
          <p:cNvPr id="15" name="Image 14">
            <a:extLst>
              <a:ext uri="{FF2B5EF4-FFF2-40B4-BE49-F238E27FC236}">
                <a16:creationId xmlns:a16="http://schemas.microsoft.com/office/drawing/2014/main" id="{31D08815-A00D-478E-B599-299DAB6F50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6" name="Image 15">
            <a:extLst>
              <a:ext uri="{FF2B5EF4-FFF2-40B4-BE49-F238E27FC236}">
                <a16:creationId xmlns:a16="http://schemas.microsoft.com/office/drawing/2014/main" id="{31986955-E159-4D6D-8A9D-7BF792869069}"/>
              </a:ext>
            </a:extLst>
          </p:cNvPr>
          <p:cNvPicPr>
            <a:picLocks noChangeAspect="1"/>
          </p:cNvPicPr>
          <p:nvPr/>
        </p:nvPicPr>
        <p:blipFill rotWithShape="1">
          <a:blip r:embed="rId7"/>
          <a:srcRect l="23654" t="37419" r="20154" b="26235"/>
          <a:stretch/>
        </p:blipFill>
        <p:spPr>
          <a:xfrm>
            <a:off x="8857956" y="73371"/>
            <a:ext cx="3334044" cy="1161933"/>
          </a:xfrm>
          <a:prstGeom prst="rect">
            <a:avLst/>
          </a:prstGeom>
        </p:spPr>
      </p:pic>
      <p:sp>
        <p:nvSpPr>
          <p:cNvPr id="17" name="Rectangle 16">
            <a:extLst>
              <a:ext uri="{FF2B5EF4-FFF2-40B4-BE49-F238E27FC236}">
                <a16:creationId xmlns:a16="http://schemas.microsoft.com/office/drawing/2014/main" id="{86645CF8-00A0-47A5-80AC-17669042ADA4}"/>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785406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805366" y="354430"/>
            <a:ext cx="8019758" cy="1325563"/>
          </a:xfrm>
        </p:spPr>
        <p:txBody>
          <a:bodyPr>
            <a:normAutofit fontScale="90000"/>
          </a:bodyPr>
          <a:lstStyle/>
          <a:p>
            <a:r>
              <a:rPr lang="fr-BE" dirty="0"/>
              <a:t>Tout le cycle contient des opportunités d’apprentissage qui varient afin que tous progressent</a:t>
            </a:r>
          </a:p>
        </p:txBody>
      </p:sp>
      <p:pic>
        <p:nvPicPr>
          <p:cNvPr id="13" name="Image 12">
            <a:extLst>
              <a:ext uri="{FF2B5EF4-FFF2-40B4-BE49-F238E27FC236}">
                <a16:creationId xmlns:a16="http://schemas.microsoft.com/office/drawing/2014/main" id="{8C8E9BE4-28A1-455B-9B8E-32791F73C1FA}"/>
              </a:ext>
            </a:extLst>
          </p:cNvPr>
          <p:cNvPicPr/>
          <p:nvPr/>
        </p:nvPicPr>
        <p:blipFill>
          <a:blip r:embed="rId2"/>
          <a:srcRect/>
          <a:stretch>
            <a:fillRect/>
          </a:stretch>
        </p:blipFill>
        <p:spPr bwMode="auto">
          <a:xfrm>
            <a:off x="1409700" y="2124682"/>
            <a:ext cx="8811091" cy="4659947"/>
          </a:xfrm>
          <a:prstGeom prst="rect">
            <a:avLst/>
          </a:prstGeom>
          <a:noFill/>
          <a:ln w="9525">
            <a:noFill/>
            <a:miter lim="800000"/>
            <a:headEnd/>
            <a:tailEnd/>
          </a:ln>
        </p:spPr>
      </p:pic>
      <p:sp>
        <p:nvSpPr>
          <p:cNvPr id="3" name="Espace réservé du numéro de diapositive 2">
            <a:extLst>
              <a:ext uri="{FF2B5EF4-FFF2-40B4-BE49-F238E27FC236}">
                <a16:creationId xmlns:a16="http://schemas.microsoft.com/office/drawing/2014/main" id="{7BC8352C-4682-403A-8357-A260072FD30C}"/>
              </a:ext>
            </a:extLst>
          </p:cNvPr>
          <p:cNvSpPr>
            <a:spLocks noGrp="1"/>
          </p:cNvSpPr>
          <p:nvPr>
            <p:ph type="sldNum" sz="quarter" idx="12"/>
          </p:nvPr>
        </p:nvSpPr>
        <p:spPr/>
        <p:txBody>
          <a:bodyPr/>
          <a:lstStyle/>
          <a:p>
            <a:fld id="{6D6DBB9B-1F52-4903-B67F-EDF59F9FE1E0}" type="slidenum">
              <a:rPr lang="fr-BE" smtClean="0"/>
              <a:t>23</a:t>
            </a:fld>
            <a:endParaRPr lang="fr-BE"/>
          </a:p>
        </p:txBody>
      </p:sp>
      <p:pic>
        <p:nvPicPr>
          <p:cNvPr id="5" name="Image 4">
            <a:extLst>
              <a:ext uri="{FF2B5EF4-FFF2-40B4-BE49-F238E27FC236}">
                <a16:creationId xmlns:a16="http://schemas.microsoft.com/office/drawing/2014/main" id="{307A3AAE-7EF5-4B12-AC55-0FADC585E5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6" name="Image 5">
            <a:extLst>
              <a:ext uri="{FF2B5EF4-FFF2-40B4-BE49-F238E27FC236}">
                <a16:creationId xmlns:a16="http://schemas.microsoft.com/office/drawing/2014/main" id="{50715EFC-86F3-4AF6-9E2A-9F16B3E1BD00}"/>
              </a:ext>
            </a:extLst>
          </p:cNvPr>
          <p:cNvPicPr>
            <a:picLocks noChangeAspect="1"/>
          </p:cNvPicPr>
          <p:nvPr/>
        </p:nvPicPr>
        <p:blipFill rotWithShape="1">
          <a:blip r:embed="rId4"/>
          <a:srcRect l="23654" t="37419" r="20154" b="26235"/>
          <a:stretch/>
        </p:blipFill>
        <p:spPr>
          <a:xfrm>
            <a:off x="8857956" y="73371"/>
            <a:ext cx="3334044" cy="1161933"/>
          </a:xfrm>
          <a:prstGeom prst="rect">
            <a:avLst/>
          </a:prstGeom>
        </p:spPr>
      </p:pic>
    </p:spTree>
    <p:extLst>
      <p:ext uri="{BB962C8B-B14F-4D97-AF65-F5344CB8AC3E}">
        <p14:creationId xmlns:p14="http://schemas.microsoft.com/office/powerpoint/2010/main" val="1775010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F5952702-5A6A-43B6-923A-1FC69810CFF0}"/>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654124" y="620623"/>
            <a:ext cx="8094786" cy="1325563"/>
          </a:xfrm>
        </p:spPr>
        <p:txBody>
          <a:bodyPr>
            <a:noAutofit/>
          </a:bodyPr>
          <a:lstStyle/>
          <a:p>
            <a:r>
              <a:rPr lang="fr-BE" sz="3200" dirty="0"/>
              <a:t>11-  Pourquoi faire faire une auto-évaluation plutôt qu’une évaluation externe, « objective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923330"/>
          </a:xfrm>
          <a:prstGeom prst="rect">
            <a:avLst/>
          </a:prstGeom>
          <a:noFill/>
        </p:spPr>
        <p:txBody>
          <a:bodyPr wrap="square" rtlCol="0">
            <a:spAutoFit/>
          </a:bodyPr>
          <a:lstStyle/>
          <a:p>
            <a:pPr algn="ctr"/>
            <a:r>
              <a:rPr lang="fr-BE" b="1" dirty="0"/>
              <a:t>Réalisme</a:t>
            </a:r>
          </a:p>
          <a:p>
            <a:pPr algn="ctr"/>
            <a:r>
              <a:rPr lang="fr-BE" dirty="0"/>
              <a:t>Personne ne connait mieux le CDS que son équipe</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3840480" y="4124643"/>
            <a:ext cx="4290646" cy="1200329"/>
          </a:xfrm>
          <a:prstGeom prst="rect">
            <a:avLst/>
          </a:prstGeom>
          <a:noFill/>
        </p:spPr>
        <p:txBody>
          <a:bodyPr wrap="square" rtlCol="0">
            <a:spAutoFit/>
          </a:bodyPr>
          <a:lstStyle/>
          <a:p>
            <a:pPr algn="ctr"/>
            <a:r>
              <a:rPr lang="fr-BE" b="1" dirty="0"/>
              <a:t>Faisabilité</a:t>
            </a:r>
          </a:p>
          <a:p>
            <a:pPr algn="ctr"/>
            <a:r>
              <a:rPr lang="fr-BE" dirty="0"/>
              <a:t>Les mesures d’amélioration seront adaptées à la situation du CDS et ceux qui les réaliseront les auront eux-mêmes choisi</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610600" y="4124643"/>
            <a:ext cx="2929532" cy="1200329"/>
          </a:xfrm>
          <a:prstGeom prst="rect">
            <a:avLst/>
          </a:prstGeom>
          <a:noFill/>
        </p:spPr>
        <p:txBody>
          <a:bodyPr wrap="square" rtlCol="0">
            <a:spAutoFit/>
          </a:bodyPr>
          <a:lstStyle/>
          <a:p>
            <a:pPr algn="ctr"/>
            <a:r>
              <a:rPr lang="fr-BE" b="1" dirty="0"/>
              <a:t>Reproductibilité</a:t>
            </a:r>
          </a:p>
          <a:p>
            <a:pPr algn="ctr"/>
            <a:r>
              <a:rPr lang="fr-BE" dirty="0"/>
              <a:t>Une fois acquise, la logique de l’AE peut s’appliquer à d’autres domaines </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5F588C73-30BE-484A-A4AA-784F76F54429}"/>
              </a:ext>
            </a:extLst>
          </p:cNvPr>
          <p:cNvSpPr>
            <a:spLocks noGrp="1"/>
          </p:cNvSpPr>
          <p:nvPr>
            <p:ph type="sldNum" sz="quarter" idx="12"/>
          </p:nvPr>
        </p:nvSpPr>
        <p:spPr/>
        <p:txBody>
          <a:bodyPr/>
          <a:lstStyle/>
          <a:p>
            <a:fld id="{6D6DBB9B-1F52-4903-B67F-EDF59F9FE1E0}" type="slidenum">
              <a:rPr lang="fr-BE" smtClean="0"/>
              <a:t>24</a:t>
            </a:fld>
            <a:endParaRPr lang="fr-BE"/>
          </a:p>
        </p:txBody>
      </p:sp>
      <p:pic>
        <p:nvPicPr>
          <p:cNvPr id="11" name="Image 10">
            <a:extLst>
              <a:ext uri="{FF2B5EF4-FFF2-40B4-BE49-F238E27FC236}">
                <a16:creationId xmlns:a16="http://schemas.microsoft.com/office/drawing/2014/main" id="{5F35418C-7810-4A23-8A06-F869414ECF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026" name="Picture 2" descr="Résultat de recherche d'images pour &quot;vision&quot;">
            <a:extLst>
              <a:ext uri="{FF2B5EF4-FFF2-40B4-BE49-F238E27FC236}">
                <a16:creationId xmlns:a16="http://schemas.microsoft.com/office/drawing/2014/main" id="{DDEC85E1-8124-4D28-804B-EB8161508E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532" y="2332388"/>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4510A5E-4E2D-4C7F-B220-1191AAB1E48C}"/>
              </a:ext>
            </a:extLst>
          </p:cNvPr>
          <p:cNvPicPr>
            <a:picLocks noChangeAspect="1"/>
          </p:cNvPicPr>
          <p:nvPr/>
        </p:nvPicPr>
        <p:blipFill>
          <a:blip r:embed="rId5"/>
          <a:stretch>
            <a:fillRect/>
          </a:stretch>
        </p:blipFill>
        <p:spPr>
          <a:xfrm>
            <a:off x="5117540" y="2368470"/>
            <a:ext cx="1587379" cy="1580324"/>
          </a:xfrm>
          <a:prstGeom prst="rect">
            <a:avLst/>
          </a:prstGeom>
        </p:spPr>
      </p:pic>
      <p:pic>
        <p:nvPicPr>
          <p:cNvPr id="14" name="Image 13">
            <a:extLst>
              <a:ext uri="{FF2B5EF4-FFF2-40B4-BE49-F238E27FC236}">
                <a16:creationId xmlns:a16="http://schemas.microsoft.com/office/drawing/2014/main" id="{DF46B57D-DE40-4BDB-A25B-78A1137CD9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4838" y="2377751"/>
            <a:ext cx="1587380" cy="1587380"/>
          </a:xfrm>
          <a:prstGeom prst="rect">
            <a:avLst/>
          </a:prstGeom>
        </p:spPr>
      </p:pic>
      <p:sp>
        <p:nvSpPr>
          <p:cNvPr id="16" name="Rectangle 15">
            <a:extLst>
              <a:ext uri="{FF2B5EF4-FFF2-40B4-BE49-F238E27FC236}">
                <a16:creationId xmlns:a16="http://schemas.microsoft.com/office/drawing/2014/main" id="{E505F1A8-CCD1-449F-9671-AEDAEC83B361}"/>
              </a:ext>
            </a:extLst>
          </p:cNvPr>
          <p:cNvSpPr/>
          <p:nvPr/>
        </p:nvSpPr>
        <p:spPr>
          <a:xfrm>
            <a:off x="9234838" y="5387141"/>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41232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F5952702-5A6A-43B6-923A-1FC69810CFF0}"/>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555650" y="464798"/>
            <a:ext cx="7679188" cy="1663664"/>
          </a:xfrm>
        </p:spPr>
        <p:txBody>
          <a:bodyPr>
            <a:noAutofit/>
          </a:bodyPr>
          <a:lstStyle/>
          <a:p>
            <a:r>
              <a:rPr lang="fr-BE" sz="2000" dirty="0"/>
              <a:t>L’auto-évaluation se fait en équipe:</a:t>
            </a:r>
            <a:br>
              <a:rPr lang="fr-BE" sz="2000" dirty="0"/>
            </a:br>
            <a:r>
              <a:rPr lang="fr-BE" sz="2000" dirty="0"/>
              <a:t>- tout le monde connait des aspects particuliers et peut enrichir la discussion pour avoir une vision réaliste de la situation (personne ne sait tout mais tout le monde connait quelque chose)</a:t>
            </a:r>
            <a:br>
              <a:rPr lang="fr-BE" sz="2000" dirty="0"/>
            </a:br>
            <a:r>
              <a:rPr lang="fr-BE" sz="2000" dirty="0"/>
              <a:t>- chacun sera impliqué dans les mesures d’amélioration</a:t>
            </a:r>
            <a:br>
              <a:rPr lang="fr-BE" sz="2000" dirty="0"/>
            </a:br>
            <a:r>
              <a:rPr lang="fr-BE" sz="2000" dirty="0"/>
              <a:t>- pour répondre à n’importe quel enjeu, les capacités à s’auto-évaluer sont nécessaires</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400397"/>
            <a:ext cx="2839967" cy="923330"/>
          </a:xfrm>
          <a:prstGeom prst="rect">
            <a:avLst/>
          </a:prstGeom>
          <a:noFill/>
        </p:spPr>
        <p:txBody>
          <a:bodyPr wrap="square" rtlCol="0">
            <a:spAutoFit/>
          </a:bodyPr>
          <a:lstStyle/>
          <a:p>
            <a:pPr algn="ctr"/>
            <a:r>
              <a:rPr lang="fr-BE" b="1" dirty="0"/>
              <a:t>Réalisme</a:t>
            </a:r>
          </a:p>
          <a:p>
            <a:pPr algn="ctr"/>
            <a:r>
              <a:rPr lang="fr-BE" dirty="0"/>
              <a:t>Personne ne connait mieux le CDS que son équipe</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668497"/>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3840480" y="4420067"/>
            <a:ext cx="4290646" cy="1200329"/>
          </a:xfrm>
          <a:prstGeom prst="rect">
            <a:avLst/>
          </a:prstGeom>
          <a:noFill/>
        </p:spPr>
        <p:txBody>
          <a:bodyPr wrap="square" rtlCol="0">
            <a:spAutoFit/>
          </a:bodyPr>
          <a:lstStyle/>
          <a:p>
            <a:pPr algn="ctr"/>
            <a:r>
              <a:rPr lang="fr-BE" b="1" dirty="0"/>
              <a:t>Faisabilité</a:t>
            </a:r>
          </a:p>
          <a:p>
            <a:pPr algn="ctr"/>
            <a:r>
              <a:rPr lang="fr-BE" dirty="0"/>
              <a:t>Les mesures d’amélioration seront adaptées à la situation du CDS et ceux qui les réaliseront les auront eux-mêmes choisi</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668497"/>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610600" y="4420067"/>
            <a:ext cx="2929532" cy="1200329"/>
          </a:xfrm>
          <a:prstGeom prst="rect">
            <a:avLst/>
          </a:prstGeom>
          <a:noFill/>
        </p:spPr>
        <p:txBody>
          <a:bodyPr wrap="square" rtlCol="0">
            <a:spAutoFit/>
          </a:bodyPr>
          <a:lstStyle/>
          <a:p>
            <a:pPr algn="ctr"/>
            <a:r>
              <a:rPr lang="fr-BE" b="1" dirty="0"/>
              <a:t>Reproductibilité</a:t>
            </a:r>
          </a:p>
          <a:p>
            <a:pPr algn="ctr"/>
            <a:r>
              <a:rPr lang="fr-BE" dirty="0"/>
              <a:t>Une fois acquise, la logique de l’AE peut s’appliquer à d’autres domaines </a:t>
            </a:r>
          </a:p>
        </p:txBody>
      </p:sp>
      <p:sp>
        <p:nvSpPr>
          <p:cNvPr id="3" name="Espace réservé du numéro de diapositive 2">
            <a:extLst>
              <a:ext uri="{FF2B5EF4-FFF2-40B4-BE49-F238E27FC236}">
                <a16:creationId xmlns:a16="http://schemas.microsoft.com/office/drawing/2014/main" id="{5F588C73-30BE-484A-A4AA-784F76F54429}"/>
              </a:ext>
            </a:extLst>
          </p:cNvPr>
          <p:cNvSpPr>
            <a:spLocks noGrp="1"/>
          </p:cNvSpPr>
          <p:nvPr>
            <p:ph type="sldNum" sz="quarter" idx="12"/>
          </p:nvPr>
        </p:nvSpPr>
        <p:spPr/>
        <p:txBody>
          <a:bodyPr/>
          <a:lstStyle/>
          <a:p>
            <a:fld id="{6D6DBB9B-1F52-4903-B67F-EDF59F9FE1E0}" type="slidenum">
              <a:rPr lang="fr-BE" smtClean="0"/>
              <a:t>25</a:t>
            </a:fld>
            <a:endParaRPr lang="fr-BE"/>
          </a:p>
        </p:txBody>
      </p:sp>
      <p:pic>
        <p:nvPicPr>
          <p:cNvPr id="11" name="Image 10">
            <a:extLst>
              <a:ext uri="{FF2B5EF4-FFF2-40B4-BE49-F238E27FC236}">
                <a16:creationId xmlns:a16="http://schemas.microsoft.com/office/drawing/2014/main" id="{5F35418C-7810-4A23-8A06-F869414ECF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026" name="Picture 2" descr="Résultat de recherche d'images pour &quot;vision&quot;">
            <a:extLst>
              <a:ext uri="{FF2B5EF4-FFF2-40B4-BE49-F238E27FC236}">
                <a16:creationId xmlns:a16="http://schemas.microsoft.com/office/drawing/2014/main" id="{DDEC85E1-8124-4D28-804B-EB8161508E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532" y="2627812"/>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4510A5E-4E2D-4C7F-B220-1191AAB1E48C}"/>
              </a:ext>
            </a:extLst>
          </p:cNvPr>
          <p:cNvPicPr>
            <a:picLocks noChangeAspect="1"/>
          </p:cNvPicPr>
          <p:nvPr/>
        </p:nvPicPr>
        <p:blipFill>
          <a:blip r:embed="rId5"/>
          <a:stretch>
            <a:fillRect/>
          </a:stretch>
        </p:blipFill>
        <p:spPr>
          <a:xfrm>
            <a:off x="5117540" y="2663894"/>
            <a:ext cx="1587379" cy="1580324"/>
          </a:xfrm>
          <a:prstGeom prst="rect">
            <a:avLst/>
          </a:prstGeom>
        </p:spPr>
      </p:pic>
      <p:pic>
        <p:nvPicPr>
          <p:cNvPr id="14" name="Image 13">
            <a:extLst>
              <a:ext uri="{FF2B5EF4-FFF2-40B4-BE49-F238E27FC236}">
                <a16:creationId xmlns:a16="http://schemas.microsoft.com/office/drawing/2014/main" id="{DF46B57D-DE40-4BDB-A25B-78A1137CD9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4838" y="2673175"/>
            <a:ext cx="1587380" cy="1587380"/>
          </a:xfrm>
          <a:prstGeom prst="rect">
            <a:avLst/>
          </a:prstGeom>
        </p:spPr>
      </p:pic>
      <p:sp>
        <p:nvSpPr>
          <p:cNvPr id="16" name="Signe Plus 15">
            <a:extLst>
              <a:ext uri="{FF2B5EF4-FFF2-40B4-BE49-F238E27FC236}">
                <a16:creationId xmlns:a16="http://schemas.microsoft.com/office/drawing/2014/main" id="{232AA5EA-C6EF-435C-A388-43C24CA723E2}"/>
              </a:ext>
            </a:extLst>
          </p:cNvPr>
          <p:cNvSpPr/>
          <p:nvPr/>
        </p:nvSpPr>
        <p:spPr>
          <a:xfrm>
            <a:off x="3876662" y="3314911"/>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Signe Plus 16">
            <a:extLst>
              <a:ext uri="{FF2B5EF4-FFF2-40B4-BE49-F238E27FC236}">
                <a16:creationId xmlns:a16="http://schemas.microsoft.com/office/drawing/2014/main" id="{9AF53407-0D9A-4EA3-A272-FC206B064E9B}"/>
              </a:ext>
            </a:extLst>
          </p:cNvPr>
          <p:cNvSpPr/>
          <p:nvPr/>
        </p:nvSpPr>
        <p:spPr>
          <a:xfrm>
            <a:off x="7707796" y="3298035"/>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a:extLst>
              <a:ext uri="{FF2B5EF4-FFF2-40B4-BE49-F238E27FC236}">
                <a16:creationId xmlns:a16="http://schemas.microsoft.com/office/drawing/2014/main" id="{475398E2-A2E5-4D95-85D1-7FAE31866A36}"/>
              </a:ext>
            </a:extLst>
          </p:cNvPr>
          <p:cNvSpPr/>
          <p:nvPr/>
        </p:nvSpPr>
        <p:spPr>
          <a:xfrm>
            <a:off x="9234838" y="568256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125736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47919629-4634-42E7-8547-A9FB40DFF453}"/>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367496" y="718518"/>
            <a:ext cx="8257736" cy="1325563"/>
          </a:xfrm>
        </p:spPr>
        <p:txBody>
          <a:bodyPr>
            <a:normAutofit/>
          </a:bodyPr>
          <a:lstStyle/>
          <a:p>
            <a:r>
              <a:rPr lang="fr-BE" sz="3600" dirty="0"/>
              <a:t>12-  Comment se fait une auto-évaluation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Le titulaire et son adjoint</a:t>
            </a:r>
          </a:p>
          <a:p>
            <a:pPr algn="ctr"/>
            <a:r>
              <a:rPr lang="fr-BE" dirty="0"/>
              <a:t>Sont responsables et doivent donc se charger de l’auto-évaluation</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677871"/>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1200329"/>
          </a:xfrm>
          <a:prstGeom prst="rect">
            <a:avLst/>
          </a:prstGeom>
          <a:noFill/>
        </p:spPr>
        <p:txBody>
          <a:bodyPr wrap="square" rtlCol="0">
            <a:spAutoFit/>
          </a:bodyPr>
          <a:lstStyle/>
          <a:p>
            <a:pPr algn="ctr"/>
            <a:r>
              <a:rPr lang="fr-BE" b="1" dirty="0"/>
              <a:t>Les soignants et le coach</a:t>
            </a:r>
          </a:p>
          <a:p>
            <a:pPr algn="ctr"/>
            <a:r>
              <a:rPr lang="fr-BE" dirty="0"/>
              <a:t>L’équipe soignante réalise ensemble l’auto-évaluation lors d’une visite de l’AQ-DS</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677871"/>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7877908" y="4124643"/>
            <a:ext cx="4093698" cy="1477328"/>
          </a:xfrm>
          <a:prstGeom prst="rect">
            <a:avLst/>
          </a:prstGeom>
          <a:noFill/>
        </p:spPr>
        <p:txBody>
          <a:bodyPr wrap="square" rtlCol="0">
            <a:spAutoFit/>
          </a:bodyPr>
          <a:lstStyle/>
          <a:p>
            <a:pPr algn="ctr"/>
            <a:r>
              <a:rPr lang="fr-BE" b="1" dirty="0"/>
              <a:t>L’équipe dans son ensemble, y compris les </a:t>
            </a:r>
            <a:r>
              <a:rPr lang="fr-BE" b="1" dirty="0" err="1"/>
              <a:t>CoSa</a:t>
            </a:r>
            <a:endParaRPr lang="fr-BE" b="1" dirty="0"/>
          </a:p>
          <a:p>
            <a:pPr algn="ctr"/>
            <a:r>
              <a:rPr lang="fr-BE" dirty="0"/>
              <a:t>Toute l’équipe prépare son auto-évaluation en organisant des discussions de groupes. L’AQ-DS peut les soutenir.</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00727041-3F48-4FBF-956B-23F0A8C1166E}"/>
              </a:ext>
            </a:extLst>
          </p:cNvPr>
          <p:cNvSpPr>
            <a:spLocks noGrp="1"/>
          </p:cNvSpPr>
          <p:nvPr>
            <p:ph type="sldNum" sz="quarter" idx="12"/>
          </p:nvPr>
        </p:nvSpPr>
        <p:spPr/>
        <p:txBody>
          <a:bodyPr/>
          <a:lstStyle/>
          <a:p>
            <a:fld id="{6D6DBB9B-1F52-4903-B67F-EDF59F9FE1E0}" type="slidenum">
              <a:rPr lang="fr-BE" smtClean="0"/>
              <a:t>26</a:t>
            </a:fld>
            <a:endParaRPr lang="fr-BE"/>
          </a:p>
        </p:txBody>
      </p:sp>
      <p:pic>
        <p:nvPicPr>
          <p:cNvPr id="12" name="Image 11">
            <a:extLst>
              <a:ext uri="{FF2B5EF4-FFF2-40B4-BE49-F238E27FC236}">
                <a16:creationId xmlns:a16="http://schemas.microsoft.com/office/drawing/2014/main" id="{DDDF0B69-911E-437B-A7BA-53A4DC87D5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2050" name="Picture 2" descr="RÃ©sultat de recherche d'images pour &quot;responsable&quot;">
            <a:extLst>
              <a:ext uri="{FF2B5EF4-FFF2-40B4-BE49-F238E27FC236}">
                <a16:creationId xmlns:a16="http://schemas.microsoft.com/office/drawing/2014/main" id="{B9B13B88-94AD-41F0-82CF-99E7ABEE54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973" y="2363803"/>
            <a:ext cx="2705100" cy="169545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93B5FBF-3723-48D9-808E-9718415F0DEA}"/>
              </a:ext>
            </a:extLst>
          </p:cNvPr>
          <p:cNvPicPr>
            <a:picLocks noChangeAspect="1"/>
          </p:cNvPicPr>
          <p:nvPr/>
        </p:nvPicPr>
        <p:blipFill>
          <a:blip r:embed="rId5"/>
          <a:stretch>
            <a:fillRect/>
          </a:stretch>
        </p:blipFill>
        <p:spPr>
          <a:xfrm>
            <a:off x="4781548" y="2291981"/>
            <a:ext cx="2628900" cy="1743075"/>
          </a:xfrm>
          <a:prstGeom prst="rect">
            <a:avLst/>
          </a:prstGeom>
        </p:spPr>
      </p:pic>
      <p:pic>
        <p:nvPicPr>
          <p:cNvPr id="14" name="Image 13">
            <a:extLst>
              <a:ext uri="{FF2B5EF4-FFF2-40B4-BE49-F238E27FC236}">
                <a16:creationId xmlns:a16="http://schemas.microsoft.com/office/drawing/2014/main" id="{4E2C88B9-F575-4307-ABD0-7FAE28A47F3F}"/>
              </a:ext>
            </a:extLst>
          </p:cNvPr>
          <p:cNvPicPr>
            <a:picLocks noChangeAspect="1"/>
          </p:cNvPicPr>
          <p:nvPr/>
        </p:nvPicPr>
        <p:blipFill rotWithShape="1">
          <a:blip r:embed="rId6">
            <a:extLst>
              <a:ext uri="{28A0092B-C50C-407E-A947-70E740481C1C}">
                <a14:useLocalDpi xmlns:a14="http://schemas.microsoft.com/office/drawing/2010/main" val="0"/>
              </a:ext>
            </a:extLst>
          </a:blip>
          <a:srcRect t="27420" r="16940" b="7315"/>
          <a:stretch/>
        </p:blipFill>
        <p:spPr>
          <a:xfrm>
            <a:off x="8621594" y="2236435"/>
            <a:ext cx="2957769" cy="1743074"/>
          </a:xfrm>
          <a:prstGeom prst="rect">
            <a:avLst/>
          </a:prstGeom>
        </p:spPr>
      </p:pic>
      <p:sp>
        <p:nvSpPr>
          <p:cNvPr id="16" name="Rectangle 15">
            <a:extLst>
              <a:ext uri="{FF2B5EF4-FFF2-40B4-BE49-F238E27FC236}">
                <a16:creationId xmlns:a16="http://schemas.microsoft.com/office/drawing/2014/main" id="{845329CB-914E-471C-8E29-A743AACB38F7}"/>
              </a:ext>
            </a:extLst>
          </p:cNvPr>
          <p:cNvSpPr/>
          <p:nvPr/>
        </p:nvSpPr>
        <p:spPr>
          <a:xfrm>
            <a:off x="9234838" y="5668496"/>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388168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47919629-4634-42E7-8547-A9FB40DFF453}"/>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522241" y="410306"/>
            <a:ext cx="7867342" cy="1325563"/>
          </a:xfrm>
        </p:spPr>
        <p:txBody>
          <a:bodyPr>
            <a:noAutofit/>
          </a:bodyPr>
          <a:lstStyle/>
          <a:p>
            <a:r>
              <a:rPr lang="fr-BE" sz="2000" dirty="0"/>
              <a:t>L’auto-évaluation implique toute l’équipe, quels soient les rôles et la formation.</a:t>
            </a:r>
            <a:br>
              <a:rPr lang="fr-BE" sz="2000" dirty="0"/>
            </a:br>
            <a:r>
              <a:rPr lang="fr-BE" sz="2000" dirty="0"/>
              <a:t>L’AQ-DS n’est là qu’en soutien. </a:t>
            </a:r>
            <a:br>
              <a:rPr lang="fr-BE" sz="2000" dirty="0"/>
            </a:br>
            <a:r>
              <a:rPr lang="fr-BE" sz="2000" dirty="0"/>
              <a:t>Pour que le soutien soit efficace, il faut que l’équipe ai commencé son auto-évaluation avant la première visite de l’AQ-DS</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Le titulaire et son adjoint</a:t>
            </a:r>
          </a:p>
          <a:p>
            <a:pPr algn="ctr"/>
            <a:r>
              <a:rPr lang="fr-BE" dirty="0"/>
              <a:t>Sont responsables et doivent donc se charger de l’auto-évaluation</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1200329"/>
          </a:xfrm>
          <a:prstGeom prst="rect">
            <a:avLst/>
          </a:prstGeom>
          <a:noFill/>
        </p:spPr>
        <p:txBody>
          <a:bodyPr wrap="square" rtlCol="0">
            <a:spAutoFit/>
          </a:bodyPr>
          <a:lstStyle/>
          <a:p>
            <a:pPr algn="ctr"/>
            <a:r>
              <a:rPr lang="fr-BE" b="1" dirty="0"/>
              <a:t>Les soignants et le coach</a:t>
            </a:r>
          </a:p>
          <a:p>
            <a:pPr algn="ctr"/>
            <a:r>
              <a:rPr lang="fr-BE" dirty="0"/>
              <a:t>L’équipe soignante réalise ensemble l’auto-évaluation lors d’une visite de l’AQ-DS</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7877908" y="4124643"/>
            <a:ext cx="4093698" cy="1200329"/>
          </a:xfrm>
          <a:prstGeom prst="rect">
            <a:avLst/>
          </a:prstGeom>
          <a:noFill/>
        </p:spPr>
        <p:txBody>
          <a:bodyPr wrap="square" rtlCol="0">
            <a:spAutoFit/>
          </a:bodyPr>
          <a:lstStyle/>
          <a:p>
            <a:pPr algn="ctr"/>
            <a:r>
              <a:rPr lang="fr-BE" b="1" dirty="0"/>
              <a:t>L’équipe dans son ensemble</a:t>
            </a:r>
          </a:p>
          <a:p>
            <a:pPr algn="ctr"/>
            <a:r>
              <a:rPr lang="fr-BE" dirty="0"/>
              <a:t>Toute l’équipe prépare son auto-évaluation en organisant des discussions de groupes. L’AQ-DS peut les soutenir.</a:t>
            </a:r>
          </a:p>
        </p:txBody>
      </p:sp>
      <p:sp>
        <p:nvSpPr>
          <p:cNvPr id="3" name="Espace réservé du numéro de diapositive 2">
            <a:extLst>
              <a:ext uri="{FF2B5EF4-FFF2-40B4-BE49-F238E27FC236}">
                <a16:creationId xmlns:a16="http://schemas.microsoft.com/office/drawing/2014/main" id="{00727041-3F48-4FBF-956B-23F0A8C1166E}"/>
              </a:ext>
            </a:extLst>
          </p:cNvPr>
          <p:cNvSpPr>
            <a:spLocks noGrp="1"/>
          </p:cNvSpPr>
          <p:nvPr>
            <p:ph type="sldNum" sz="quarter" idx="12"/>
          </p:nvPr>
        </p:nvSpPr>
        <p:spPr/>
        <p:txBody>
          <a:bodyPr/>
          <a:lstStyle/>
          <a:p>
            <a:fld id="{6D6DBB9B-1F52-4903-B67F-EDF59F9FE1E0}" type="slidenum">
              <a:rPr lang="fr-BE" smtClean="0"/>
              <a:t>27</a:t>
            </a:fld>
            <a:endParaRPr lang="fr-BE"/>
          </a:p>
        </p:txBody>
      </p:sp>
      <p:pic>
        <p:nvPicPr>
          <p:cNvPr id="12" name="Image 11">
            <a:extLst>
              <a:ext uri="{FF2B5EF4-FFF2-40B4-BE49-F238E27FC236}">
                <a16:creationId xmlns:a16="http://schemas.microsoft.com/office/drawing/2014/main" id="{DDDF0B69-911E-437B-A7BA-53A4DC87D5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2050" name="Picture 2" descr="RÃ©sultat de recherche d'images pour &quot;responsable&quot;">
            <a:extLst>
              <a:ext uri="{FF2B5EF4-FFF2-40B4-BE49-F238E27FC236}">
                <a16:creationId xmlns:a16="http://schemas.microsoft.com/office/drawing/2014/main" id="{B9B13B88-94AD-41F0-82CF-99E7ABEE54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973" y="2363803"/>
            <a:ext cx="2705100" cy="169545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93B5FBF-3723-48D9-808E-9718415F0DEA}"/>
              </a:ext>
            </a:extLst>
          </p:cNvPr>
          <p:cNvPicPr>
            <a:picLocks noChangeAspect="1"/>
          </p:cNvPicPr>
          <p:nvPr/>
        </p:nvPicPr>
        <p:blipFill>
          <a:blip r:embed="rId5"/>
          <a:stretch>
            <a:fillRect/>
          </a:stretch>
        </p:blipFill>
        <p:spPr>
          <a:xfrm>
            <a:off x="4781548" y="2291981"/>
            <a:ext cx="2628900" cy="1743075"/>
          </a:xfrm>
          <a:prstGeom prst="rect">
            <a:avLst/>
          </a:prstGeom>
        </p:spPr>
      </p:pic>
      <p:pic>
        <p:nvPicPr>
          <p:cNvPr id="14" name="Image 13">
            <a:extLst>
              <a:ext uri="{FF2B5EF4-FFF2-40B4-BE49-F238E27FC236}">
                <a16:creationId xmlns:a16="http://schemas.microsoft.com/office/drawing/2014/main" id="{4E2C88B9-F575-4307-ABD0-7FAE28A47F3F}"/>
              </a:ext>
            </a:extLst>
          </p:cNvPr>
          <p:cNvPicPr>
            <a:picLocks noChangeAspect="1"/>
          </p:cNvPicPr>
          <p:nvPr/>
        </p:nvPicPr>
        <p:blipFill rotWithShape="1">
          <a:blip r:embed="rId6">
            <a:extLst>
              <a:ext uri="{28A0092B-C50C-407E-A947-70E740481C1C}">
                <a14:useLocalDpi xmlns:a14="http://schemas.microsoft.com/office/drawing/2010/main" val="0"/>
              </a:ext>
            </a:extLst>
          </a:blip>
          <a:srcRect t="27420" r="16940" b="7315"/>
          <a:stretch/>
        </p:blipFill>
        <p:spPr>
          <a:xfrm>
            <a:off x="8621594" y="2236435"/>
            <a:ext cx="2957769" cy="1743074"/>
          </a:xfrm>
          <a:prstGeom prst="rect">
            <a:avLst/>
          </a:prstGeom>
        </p:spPr>
      </p:pic>
      <p:sp>
        <p:nvSpPr>
          <p:cNvPr id="16" name="Signe de multiplication 15">
            <a:extLst>
              <a:ext uri="{FF2B5EF4-FFF2-40B4-BE49-F238E27FC236}">
                <a16:creationId xmlns:a16="http://schemas.microsoft.com/office/drawing/2014/main" id="{DDC4B7A3-A844-4981-8BF0-D30DDA621A61}"/>
              </a:ext>
            </a:extLst>
          </p:cNvPr>
          <p:cNvSpPr/>
          <p:nvPr/>
        </p:nvSpPr>
        <p:spPr>
          <a:xfrm>
            <a:off x="3920135" y="1137123"/>
            <a:ext cx="4195407" cy="4472857"/>
          </a:xfrm>
          <a:prstGeom prst="mathMultiply">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Signe de multiplication 16">
            <a:extLst>
              <a:ext uri="{FF2B5EF4-FFF2-40B4-BE49-F238E27FC236}">
                <a16:creationId xmlns:a16="http://schemas.microsoft.com/office/drawing/2014/main" id="{791D9D3B-D57C-4305-AF80-5684C66CE4FF}"/>
              </a:ext>
            </a:extLst>
          </p:cNvPr>
          <p:cNvSpPr/>
          <p:nvPr/>
        </p:nvSpPr>
        <p:spPr>
          <a:xfrm>
            <a:off x="80089" y="1054561"/>
            <a:ext cx="4195407" cy="4472857"/>
          </a:xfrm>
          <a:prstGeom prst="mathMultiply">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a:extLst>
              <a:ext uri="{FF2B5EF4-FFF2-40B4-BE49-F238E27FC236}">
                <a16:creationId xmlns:a16="http://schemas.microsoft.com/office/drawing/2014/main" id="{6EE893F8-D121-4838-BB3D-06E8E858FEC3}"/>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97015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409700" y="405356"/>
            <a:ext cx="7741892" cy="1325563"/>
          </a:xfrm>
        </p:spPr>
        <p:txBody>
          <a:bodyPr>
            <a:normAutofit/>
          </a:bodyPr>
          <a:lstStyle/>
          <a:p>
            <a:r>
              <a:rPr lang="fr-BE" sz="3200" dirty="0"/>
              <a:t>13-  Qui décide des mesures d’amélioration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L’équipe</a:t>
            </a:r>
          </a:p>
          <a:p>
            <a:pPr algn="ctr"/>
            <a:r>
              <a:rPr lang="fr-BE" dirty="0"/>
              <a:t>Est autonome pour choisir ce qu’elle veut faire et comment le faire</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359137" y="4127452"/>
            <a:ext cx="3473723" cy="1200329"/>
          </a:xfrm>
          <a:prstGeom prst="rect">
            <a:avLst/>
          </a:prstGeom>
          <a:noFill/>
        </p:spPr>
        <p:txBody>
          <a:bodyPr wrap="square" rtlCol="0">
            <a:spAutoFit/>
          </a:bodyPr>
          <a:lstStyle/>
          <a:p>
            <a:pPr algn="ctr"/>
            <a:r>
              <a:rPr lang="fr-BE" b="1" dirty="0"/>
              <a:t>Le coach (AQ-DS)</a:t>
            </a:r>
          </a:p>
          <a:p>
            <a:pPr algn="ctr"/>
            <a:r>
              <a:rPr lang="fr-BE" dirty="0"/>
              <a:t>En fonction de l’auto-évaluation et des objectifs fixés lors des supervisions de routine</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305832" y="4127451"/>
            <a:ext cx="3352735" cy="1200329"/>
          </a:xfrm>
          <a:prstGeom prst="rect">
            <a:avLst/>
          </a:prstGeom>
          <a:noFill/>
        </p:spPr>
        <p:txBody>
          <a:bodyPr wrap="square" rtlCol="0">
            <a:spAutoFit/>
          </a:bodyPr>
          <a:lstStyle/>
          <a:p>
            <a:pPr algn="ctr"/>
            <a:r>
              <a:rPr lang="fr-BE" b="1" dirty="0"/>
              <a:t>Les superviseurs (ECD)</a:t>
            </a:r>
          </a:p>
          <a:p>
            <a:pPr algn="ctr"/>
            <a:r>
              <a:rPr lang="fr-BE" dirty="0"/>
              <a:t>Selon les priorités identifiés par les DS grâce aux supervisions de routine</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CA1903E8-B568-4122-BA1C-E0498B273C26}"/>
              </a:ext>
            </a:extLst>
          </p:cNvPr>
          <p:cNvSpPr>
            <a:spLocks noGrp="1"/>
          </p:cNvSpPr>
          <p:nvPr>
            <p:ph type="sldNum" sz="quarter" idx="12"/>
          </p:nvPr>
        </p:nvSpPr>
        <p:spPr/>
        <p:txBody>
          <a:bodyPr/>
          <a:lstStyle/>
          <a:p>
            <a:fld id="{6D6DBB9B-1F52-4903-B67F-EDF59F9FE1E0}" type="slidenum">
              <a:rPr lang="fr-BE" smtClean="0"/>
              <a:t>28</a:t>
            </a:fld>
            <a:endParaRPr lang="fr-BE"/>
          </a:p>
        </p:txBody>
      </p:sp>
      <p:pic>
        <p:nvPicPr>
          <p:cNvPr id="11" name="Image 10">
            <a:extLst>
              <a:ext uri="{FF2B5EF4-FFF2-40B4-BE49-F238E27FC236}">
                <a16:creationId xmlns:a16="http://schemas.microsoft.com/office/drawing/2014/main" id="{6697FB36-492C-4FAF-A22F-39DBCBCC639E}"/>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pic>
        <p:nvPicPr>
          <p:cNvPr id="12" name="Image 11">
            <a:extLst>
              <a:ext uri="{FF2B5EF4-FFF2-40B4-BE49-F238E27FC236}">
                <a16:creationId xmlns:a16="http://schemas.microsoft.com/office/drawing/2014/main" id="{D3987809-E66D-43D6-955B-E54F409263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3" name="Image 12">
            <a:extLst>
              <a:ext uri="{FF2B5EF4-FFF2-40B4-BE49-F238E27FC236}">
                <a16:creationId xmlns:a16="http://schemas.microsoft.com/office/drawing/2014/main" id="{29881757-22D5-4108-B9FB-3AD31454BE13}"/>
              </a:ext>
            </a:extLst>
          </p:cNvPr>
          <p:cNvPicPr>
            <a:picLocks noChangeAspect="1"/>
          </p:cNvPicPr>
          <p:nvPr/>
        </p:nvPicPr>
        <p:blipFill rotWithShape="1">
          <a:blip r:embed="rId4">
            <a:extLst>
              <a:ext uri="{28A0092B-C50C-407E-A947-70E740481C1C}">
                <a14:useLocalDpi xmlns:a14="http://schemas.microsoft.com/office/drawing/2010/main" val="0"/>
              </a:ext>
            </a:extLst>
          </a:blip>
          <a:srcRect t="27420" r="16940" b="7315"/>
          <a:stretch/>
        </p:blipFill>
        <p:spPr>
          <a:xfrm>
            <a:off x="615638" y="2046409"/>
            <a:ext cx="2957769" cy="1743074"/>
          </a:xfrm>
          <a:prstGeom prst="rect">
            <a:avLst/>
          </a:prstGeom>
        </p:spPr>
      </p:pic>
      <p:pic>
        <p:nvPicPr>
          <p:cNvPr id="4098" name="Picture 2" descr="RÃ©sultat de recherche d'images pour &quot;soignants coach&quot;">
            <a:extLst>
              <a:ext uri="{FF2B5EF4-FFF2-40B4-BE49-F238E27FC236}">
                <a16:creationId xmlns:a16="http://schemas.microsoft.com/office/drawing/2014/main" id="{878FC9CD-E69F-4F84-9D72-B52AE854D9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1535" y="2062904"/>
            <a:ext cx="2828925"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Ã©sultat de recherche d'images pour &quot;responsable&quot;">
            <a:extLst>
              <a:ext uri="{FF2B5EF4-FFF2-40B4-BE49-F238E27FC236}">
                <a16:creationId xmlns:a16="http://schemas.microsoft.com/office/drawing/2014/main" id="{025B099B-FE27-467D-ABBD-038760FCA5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6464" y="2285359"/>
            <a:ext cx="2705100" cy="169545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B02E75B4-AB44-4CA7-A62D-AFDBA6322681}"/>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75567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409700" y="405356"/>
            <a:ext cx="7741892" cy="1325563"/>
          </a:xfrm>
        </p:spPr>
        <p:txBody>
          <a:bodyPr>
            <a:normAutofit/>
          </a:bodyPr>
          <a:lstStyle/>
          <a:p>
            <a:r>
              <a:rPr lang="fr-BE" sz="3200" dirty="0"/>
              <a:t>13-  Qui décide des mesures d’amélioration ?</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L’équipe</a:t>
            </a:r>
          </a:p>
          <a:p>
            <a:pPr algn="ctr"/>
            <a:r>
              <a:rPr lang="fr-BE" dirty="0"/>
              <a:t>Est autonome pour choisir ce qu’elle veut faire et comment le faire</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Espace réservé du numéro de diapositive 2">
            <a:extLst>
              <a:ext uri="{FF2B5EF4-FFF2-40B4-BE49-F238E27FC236}">
                <a16:creationId xmlns:a16="http://schemas.microsoft.com/office/drawing/2014/main" id="{CA1903E8-B568-4122-BA1C-E0498B273C26}"/>
              </a:ext>
            </a:extLst>
          </p:cNvPr>
          <p:cNvSpPr>
            <a:spLocks noGrp="1"/>
          </p:cNvSpPr>
          <p:nvPr>
            <p:ph type="sldNum" sz="quarter" idx="12"/>
          </p:nvPr>
        </p:nvSpPr>
        <p:spPr/>
        <p:txBody>
          <a:bodyPr/>
          <a:lstStyle/>
          <a:p>
            <a:fld id="{6D6DBB9B-1F52-4903-B67F-EDF59F9FE1E0}" type="slidenum">
              <a:rPr lang="fr-BE" smtClean="0"/>
              <a:t>29</a:t>
            </a:fld>
            <a:endParaRPr lang="fr-BE"/>
          </a:p>
        </p:txBody>
      </p:sp>
      <p:pic>
        <p:nvPicPr>
          <p:cNvPr id="11" name="Image 10">
            <a:extLst>
              <a:ext uri="{FF2B5EF4-FFF2-40B4-BE49-F238E27FC236}">
                <a16:creationId xmlns:a16="http://schemas.microsoft.com/office/drawing/2014/main" id="{6697FB36-492C-4FAF-A22F-39DBCBCC639E}"/>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pic>
        <p:nvPicPr>
          <p:cNvPr id="12" name="Image 11">
            <a:extLst>
              <a:ext uri="{FF2B5EF4-FFF2-40B4-BE49-F238E27FC236}">
                <a16:creationId xmlns:a16="http://schemas.microsoft.com/office/drawing/2014/main" id="{D3987809-E66D-43D6-955B-E54F409263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3" name="Image 12">
            <a:extLst>
              <a:ext uri="{FF2B5EF4-FFF2-40B4-BE49-F238E27FC236}">
                <a16:creationId xmlns:a16="http://schemas.microsoft.com/office/drawing/2014/main" id="{29881757-22D5-4108-B9FB-3AD31454BE13}"/>
              </a:ext>
            </a:extLst>
          </p:cNvPr>
          <p:cNvPicPr>
            <a:picLocks noChangeAspect="1"/>
          </p:cNvPicPr>
          <p:nvPr/>
        </p:nvPicPr>
        <p:blipFill rotWithShape="1">
          <a:blip r:embed="rId4">
            <a:extLst>
              <a:ext uri="{28A0092B-C50C-407E-A947-70E740481C1C}">
                <a14:useLocalDpi xmlns:a14="http://schemas.microsoft.com/office/drawing/2010/main" val="0"/>
              </a:ext>
            </a:extLst>
          </a:blip>
          <a:srcRect t="27420" r="16940" b="7315"/>
          <a:stretch/>
        </p:blipFill>
        <p:spPr>
          <a:xfrm>
            <a:off x="615638" y="2046409"/>
            <a:ext cx="2957769" cy="1743074"/>
          </a:xfrm>
          <a:prstGeom prst="rect">
            <a:avLst/>
          </a:prstGeom>
        </p:spPr>
      </p:pic>
      <p:sp>
        <p:nvSpPr>
          <p:cNvPr id="15" name="Titre 1">
            <a:extLst>
              <a:ext uri="{FF2B5EF4-FFF2-40B4-BE49-F238E27FC236}">
                <a16:creationId xmlns:a16="http://schemas.microsoft.com/office/drawing/2014/main" id="{05266044-2FDA-4BE3-950B-29154F3AF52F}"/>
              </a:ext>
            </a:extLst>
          </p:cNvPr>
          <p:cNvSpPr txBox="1">
            <a:spLocks/>
          </p:cNvSpPr>
          <p:nvPr/>
        </p:nvSpPr>
        <p:spPr>
          <a:xfrm>
            <a:off x="3970019" y="1730919"/>
            <a:ext cx="7867342" cy="41974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2400" dirty="0"/>
              <a:t>Les équipes sont </a:t>
            </a:r>
            <a:r>
              <a:rPr lang="fr-BE" sz="2400" b="1" dirty="0"/>
              <a:t>autonomes</a:t>
            </a:r>
            <a:r>
              <a:rPr lang="fr-BE" sz="2400" dirty="0"/>
              <a:t> pour choisir les mesures en fonction:</a:t>
            </a:r>
          </a:p>
          <a:p>
            <a:pPr marL="342900" indent="-342900">
              <a:buFontTx/>
              <a:buChar char="-"/>
            </a:pPr>
            <a:r>
              <a:rPr lang="fr-BE" sz="2400" dirty="0"/>
              <a:t>Des priorités qu’elles ont identifiées lors de l’auto-évaluation</a:t>
            </a:r>
          </a:p>
          <a:p>
            <a:pPr marL="342900" indent="-342900">
              <a:buFontTx/>
              <a:buChar char="-"/>
            </a:pPr>
            <a:r>
              <a:rPr lang="fr-BE" sz="2400" dirty="0"/>
              <a:t>Des ressources disponibles</a:t>
            </a:r>
          </a:p>
          <a:p>
            <a:pPr marL="342900" indent="-342900">
              <a:buFontTx/>
              <a:buChar char="-"/>
            </a:pPr>
            <a:r>
              <a:rPr lang="fr-BE" sz="2400" dirty="0"/>
              <a:t>Des besoins exprimés par la communauté (via la participation des </a:t>
            </a:r>
            <a:r>
              <a:rPr lang="fr-BE" sz="2400" dirty="0" err="1"/>
              <a:t>CoSa</a:t>
            </a:r>
            <a:r>
              <a:rPr lang="fr-BE" sz="2400" dirty="0"/>
              <a:t>)</a:t>
            </a:r>
          </a:p>
          <a:p>
            <a:pPr marL="342900" indent="-342900">
              <a:buFontTx/>
              <a:buChar char="-"/>
            </a:pPr>
            <a:endParaRPr lang="fr-BE" sz="2400" dirty="0"/>
          </a:p>
          <a:p>
            <a:r>
              <a:rPr lang="fr-BE" sz="2400" b="1" dirty="0"/>
              <a:t>L’AQ-DS peut les aider </a:t>
            </a:r>
            <a:r>
              <a:rPr lang="fr-BE" sz="2400" dirty="0"/>
              <a:t>à identifier les défis, à faire le plan d’amélioration et à suivre la mise en œuvre. Mais l’AQ-DS ne se substitue pas à l’équipe. </a:t>
            </a:r>
          </a:p>
          <a:p>
            <a:r>
              <a:rPr lang="fr-BE" sz="2400" dirty="0"/>
              <a:t>Pendant le cycle, les visites de l’AQ-DS ne sont pas des supervisions mais des </a:t>
            </a:r>
            <a:r>
              <a:rPr lang="fr-BE" sz="2400" b="1" dirty="0"/>
              <a:t>visites de soutien</a:t>
            </a:r>
            <a:r>
              <a:rPr lang="fr-BE" sz="2400" dirty="0"/>
              <a:t>. L’équipe décide de ce qui va être abordé.</a:t>
            </a:r>
          </a:p>
        </p:txBody>
      </p:sp>
    </p:spTree>
    <p:extLst>
      <p:ext uri="{BB962C8B-B14F-4D97-AF65-F5344CB8AC3E}">
        <p14:creationId xmlns:p14="http://schemas.microsoft.com/office/powerpoint/2010/main" val="3324856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97476-3A8D-4314-948E-B3070A082880}"/>
              </a:ext>
            </a:extLst>
          </p:cNvPr>
          <p:cNvSpPr>
            <a:spLocks noGrp="1"/>
          </p:cNvSpPr>
          <p:nvPr>
            <p:ph type="title"/>
          </p:nvPr>
        </p:nvSpPr>
        <p:spPr>
          <a:xfrm>
            <a:off x="1550377" y="0"/>
            <a:ext cx="9944100" cy="1325563"/>
          </a:xfrm>
        </p:spPr>
        <p:txBody>
          <a:bodyPr/>
          <a:lstStyle/>
          <a:p>
            <a:r>
              <a:rPr lang="fr-BE" dirty="0"/>
              <a:t>1- La qualité, c’est ?</a:t>
            </a:r>
          </a:p>
        </p:txBody>
      </p:sp>
      <p:sp>
        <p:nvSpPr>
          <p:cNvPr id="4" name="ZoneTexte 3">
            <a:extLst>
              <a:ext uri="{FF2B5EF4-FFF2-40B4-BE49-F238E27FC236}">
                <a16:creationId xmlns:a16="http://schemas.microsoft.com/office/drawing/2014/main" id="{6B8144F5-7AAC-49EE-A121-20E4D7397573}"/>
              </a:ext>
            </a:extLst>
          </p:cNvPr>
          <p:cNvSpPr txBox="1"/>
          <p:nvPr/>
        </p:nvSpPr>
        <p:spPr>
          <a:xfrm>
            <a:off x="1158775" y="4449743"/>
            <a:ext cx="2188564" cy="646331"/>
          </a:xfrm>
          <a:prstGeom prst="rect">
            <a:avLst/>
          </a:prstGeom>
          <a:noFill/>
        </p:spPr>
        <p:txBody>
          <a:bodyPr wrap="square" rtlCol="0">
            <a:spAutoFit/>
          </a:bodyPr>
          <a:lstStyle/>
          <a:p>
            <a:pPr algn="ctr"/>
            <a:r>
              <a:rPr lang="fr-BE" b="1" dirty="0"/>
              <a:t>Guérir</a:t>
            </a:r>
          </a:p>
          <a:p>
            <a:r>
              <a:rPr lang="fr-BE" dirty="0"/>
              <a:t>Soigner les usagers</a:t>
            </a:r>
          </a:p>
        </p:txBody>
      </p:sp>
      <p:sp>
        <p:nvSpPr>
          <p:cNvPr id="6" name="Rectangle 5">
            <a:extLst>
              <a:ext uri="{FF2B5EF4-FFF2-40B4-BE49-F238E27FC236}">
                <a16:creationId xmlns:a16="http://schemas.microsoft.com/office/drawing/2014/main" id="{DC23AB64-4224-4926-A350-868552C3C416}"/>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ZoneTexte 7">
            <a:extLst>
              <a:ext uri="{FF2B5EF4-FFF2-40B4-BE49-F238E27FC236}">
                <a16:creationId xmlns:a16="http://schemas.microsoft.com/office/drawing/2014/main" id="{1EF2CC3B-783D-424B-8C94-B2EB3D9ECF4D}"/>
              </a:ext>
            </a:extLst>
          </p:cNvPr>
          <p:cNvSpPr txBox="1"/>
          <p:nvPr/>
        </p:nvSpPr>
        <p:spPr>
          <a:xfrm>
            <a:off x="4318782" y="4449743"/>
            <a:ext cx="3492178" cy="646331"/>
          </a:xfrm>
          <a:prstGeom prst="rect">
            <a:avLst/>
          </a:prstGeom>
          <a:noFill/>
        </p:spPr>
        <p:txBody>
          <a:bodyPr wrap="square" rtlCol="0">
            <a:spAutoFit/>
          </a:bodyPr>
          <a:lstStyle/>
          <a:p>
            <a:pPr algn="ctr"/>
            <a:r>
              <a:rPr lang="fr-BE" b="1" dirty="0"/>
              <a:t>Prévenir et promouvoir </a:t>
            </a:r>
          </a:p>
          <a:p>
            <a:pPr algn="ctr"/>
            <a:r>
              <a:rPr lang="fr-BE" dirty="0"/>
              <a:t>Mieux vaut prévenir que guérir!</a:t>
            </a:r>
          </a:p>
        </p:txBody>
      </p:sp>
      <p:sp>
        <p:nvSpPr>
          <p:cNvPr id="9" name="Rectangle 8">
            <a:extLst>
              <a:ext uri="{FF2B5EF4-FFF2-40B4-BE49-F238E27FC236}">
                <a16:creationId xmlns:a16="http://schemas.microsoft.com/office/drawing/2014/main" id="{41DD844A-B1CB-42DD-9128-38462A57D482}"/>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ZoneTexte 12">
            <a:extLst>
              <a:ext uri="{FF2B5EF4-FFF2-40B4-BE49-F238E27FC236}">
                <a16:creationId xmlns:a16="http://schemas.microsoft.com/office/drawing/2014/main" id="{A4076F28-C476-4DB4-A6E9-5D7C3BFE03DA}"/>
              </a:ext>
            </a:extLst>
          </p:cNvPr>
          <p:cNvSpPr txBox="1"/>
          <p:nvPr/>
        </p:nvSpPr>
        <p:spPr>
          <a:xfrm>
            <a:off x="9030960" y="4449743"/>
            <a:ext cx="2653668" cy="923330"/>
          </a:xfrm>
          <a:prstGeom prst="rect">
            <a:avLst/>
          </a:prstGeom>
          <a:noFill/>
        </p:spPr>
        <p:txBody>
          <a:bodyPr wrap="square" rtlCol="0">
            <a:spAutoFit/>
          </a:bodyPr>
          <a:lstStyle/>
          <a:p>
            <a:pPr algn="ctr"/>
            <a:r>
              <a:rPr lang="fr-BE" b="1" dirty="0"/>
              <a:t>Satisfaire</a:t>
            </a:r>
          </a:p>
          <a:p>
            <a:pPr algn="ctr"/>
            <a:r>
              <a:rPr lang="fr-BE" dirty="0"/>
              <a:t>Un usager content est gage de qualité</a:t>
            </a:r>
          </a:p>
        </p:txBody>
      </p:sp>
      <p:sp>
        <p:nvSpPr>
          <p:cNvPr id="14" name="Rectangle 13">
            <a:extLst>
              <a:ext uri="{FF2B5EF4-FFF2-40B4-BE49-F238E27FC236}">
                <a16:creationId xmlns:a16="http://schemas.microsoft.com/office/drawing/2014/main" id="{5F6D40DB-9ABE-4BD9-9865-9E7A63705BA7}"/>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074" name="Picture 2" descr="Résultat de recherche d'images pour &quot;soigner&quot;">
            <a:extLst>
              <a:ext uri="{FF2B5EF4-FFF2-40B4-BE49-F238E27FC236}">
                <a16:creationId xmlns:a16="http://schemas.microsoft.com/office/drawing/2014/main" id="{42CCB012-E578-4FEB-8DB0-A10FBF12C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07" y="2572544"/>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96D9B4B8-49EF-41D8-BC62-2D40EE01C7E1}"/>
              </a:ext>
            </a:extLst>
          </p:cNvPr>
          <p:cNvPicPr>
            <a:picLocks noChangeAspect="1"/>
          </p:cNvPicPr>
          <p:nvPr/>
        </p:nvPicPr>
        <p:blipFill rotWithShape="1">
          <a:blip r:embed="rId3"/>
          <a:srcRect r="44229"/>
          <a:stretch/>
        </p:blipFill>
        <p:spPr>
          <a:xfrm>
            <a:off x="5362419" y="1957248"/>
            <a:ext cx="1467162" cy="2420256"/>
          </a:xfrm>
          <a:prstGeom prst="rect">
            <a:avLst/>
          </a:prstGeom>
        </p:spPr>
      </p:pic>
      <p:pic>
        <p:nvPicPr>
          <p:cNvPr id="12" name="Image 11">
            <a:extLst>
              <a:ext uri="{FF2B5EF4-FFF2-40B4-BE49-F238E27FC236}">
                <a16:creationId xmlns:a16="http://schemas.microsoft.com/office/drawing/2014/main" id="{DD95A63B-EF73-46BF-B6D1-4D251E7DB7EB}"/>
              </a:ext>
            </a:extLst>
          </p:cNvPr>
          <p:cNvPicPr>
            <a:picLocks noChangeAspect="1"/>
          </p:cNvPicPr>
          <p:nvPr/>
        </p:nvPicPr>
        <p:blipFill>
          <a:blip r:embed="rId4"/>
          <a:stretch>
            <a:fillRect/>
          </a:stretch>
        </p:blipFill>
        <p:spPr>
          <a:xfrm>
            <a:off x="9015072" y="2853504"/>
            <a:ext cx="3009900" cy="1524000"/>
          </a:xfrm>
          <a:prstGeom prst="rect">
            <a:avLst/>
          </a:prstGeom>
        </p:spPr>
      </p:pic>
      <p:sp>
        <p:nvSpPr>
          <p:cNvPr id="15" name="Rectangle 14">
            <a:extLst>
              <a:ext uri="{FF2B5EF4-FFF2-40B4-BE49-F238E27FC236}">
                <a16:creationId xmlns:a16="http://schemas.microsoft.com/office/drawing/2014/main" id="{75CF636B-FFC5-4273-BE3D-5E0C49956032}"/>
              </a:ext>
            </a:extLst>
          </p:cNvPr>
          <p:cNvSpPr/>
          <p:nvPr/>
        </p:nvSpPr>
        <p:spPr>
          <a:xfrm>
            <a:off x="4726141" y="6345680"/>
            <a:ext cx="3084819" cy="369332"/>
          </a:xfrm>
          <a:prstGeom prst="rect">
            <a:avLst/>
          </a:prstGeom>
        </p:spPr>
        <p:txBody>
          <a:bodyPr wrap="none">
            <a:spAutoFit/>
          </a:bodyPr>
          <a:lstStyle/>
          <a:p>
            <a:r>
              <a:rPr lang="fr-BE" dirty="0"/>
              <a:t>(plusieurs choix sont possibles)</a:t>
            </a:r>
          </a:p>
        </p:txBody>
      </p:sp>
      <p:pic>
        <p:nvPicPr>
          <p:cNvPr id="16" name="Image 15">
            <a:extLst>
              <a:ext uri="{FF2B5EF4-FFF2-40B4-BE49-F238E27FC236}">
                <a16:creationId xmlns:a16="http://schemas.microsoft.com/office/drawing/2014/main" id="{2CA72164-F4B1-49D9-9905-E5E3015911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7" name="Image 16">
            <a:extLst>
              <a:ext uri="{FF2B5EF4-FFF2-40B4-BE49-F238E27FC236}">
                <a16:creationId xmlns:a16="http://schemas.microsoft.com/office/drawing/2014/main" id="{4805DECE-B1E9-4486-A98E-0233E2418D1C}"/>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3" name="Espace réservé du numéro de diapositive 2">
            <a:extLst>
              <a:ext uri="{FF2B5EF4-FFF2-40B4-BE49-F238E27FC236}">
                <a16:creationId xmlns:a16="http://schemas.microsoft.com/office/drawing/2014/main" id="{ABC9C6EF-0741-40C3-968C-67F9821F998F}"/>
              </a:ext>
            </a:extLst>
          </p:cNvPr>
          <p:cNvSpPr>
            <a:spLocks noGrp="1"/>
          </p:cNvSpPr>
          <p:nvPr>
            <p:ph type="sldNum" sz="quarter" idx="12"/>
          </p:nvPr>
        </p:nvSpPr>
        <p:spPr/>
        <p:txBody>
          <a:bodyPr/>
          <a:lstStyle/>
          <a:p>
            <a:fld id="{6D6DBB9B-1F52-4903-B67F-EDF59F9FE1E0}" type="slidenum">
              <a:rPr lang="fr-BE" smtClean="0"/>
              <a:t>3</a:t>
            </a:fld>
            <a:endParaRPr lang="fr-BE"/>
          </a:p>
        </p:txBody>
      </p:sp>
    </p:spTree>
    <p:extLst>
      <p:ext uri="{BB962C8B-B14F-4D97-AF65-F5344CB8AC3E}">
        <p14:creationId xmlns:p14="http://schemas.microsoft.com/office/powerpoint/2010/main" val="3399105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637816" y="238557"/>
            <a:ext cx="7702217" cy="1325563"/>
          </a:xfrm>
        </p:spPr>
        <p:txBody>
          <a:bodyPr>
            <a:normAutofit/>
          </a:bodyPr>
          <a:lstStyle/>
          <a:p>
            <a:r>
              <a:rPr lang="fr-BE" sz="4000" dirty="0"/>
              <a:t>14-  Quel est le rôle des assistants qualité de DS (AQ-DS)?</a:t>
            </a:r>
          </a:p>
        </p:txBody>
      </p:sp>
      <p:sp>
        <p:nvSpPr>
          <p:cNvPr id="5" name="ZoneTexte 4">
            <a:extLst>
              <a:ext uri="{FF2B5EF4-FFF2-40B4-BE49-F238E27FC236}">
                <a16:creationId xmlns:a16="http://schemas.microsoft.com/office/drawing/2014/main" id="{BB190650-45FD-4B07-8400-A21488DB8D25}"/>
              </a:ext>
            </a:extLst>
          </p:cNvPr>
          <p:cNvSpPr txBox="1"/>
          <p:nvPr/>
        </p:nvSpPr>
        <p:spPr>
          <a:xfrm>
            <a:off x="674540" y="4104973"/>
            <a:ext cx="2839967" cy="1200329"/>
          </a:xfrm>
          <a:prstGeom prst="rect">
            <a:avLst/>
          </a:prstGeom>
          <a:noFill/>
        </p:spPr>
        <p:txBody>
          <a:bodyPr wrap="square" rtlCol="0">
            <a:spAutoFit/>
          </a:bodyPr>
          <a:lstStyle/>
          <a:p>
            <a:pPr algn="ctr"/>
            <a:r>
              <a:rPr lang="fr-BE" b="1" dirty="0"/>
              <a:t>Contrôler</a:t>
            </a:r>
          </a:p>
          <a:p>
            <a:pPr algn="ctr"/>
            <a:r>
              <a:rPr lang="fr-BE" dirty="0"/>
              <a:t>Vérifier que les équipes avancent dans le bon sens et ne trichent pas</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3" name="Espace réservé du numéro de diapositive 2">
            <a:extLst>
              <a:ext uri="{FF2B5EF4-FFF2-40B4-BE49-F238E27FC236}">
                <a16:creationId xmlns:a16="http://schemas.microsoft.com/office/drawing/2014/main" id="{6A94AD77-BC5B-4809-81C3-2AAF01C1BAE8}"/>
              </a:ext>
            </a:extLst>
          </p:cNvPr>
          <p:cNvSpPr>
            <a:spLocks noGrp="1"/>
          </p:cNvSpPr>
          <p:nvPr>
            <p:ph type="sldNum" sz="quarter" idx="12"/>
          </p:nvPr>
        </p:nvSpPr>
        <p:spPr/>
        <p:txBody>
          <a:bodyPr/>
          <a:lstStyle/>
          <a:p>
            <a:fld id="{6D6DBB9B-1F52-4903-B67F-EDF59F9FE1E0}" type="slidenum">
              <a:rPr lang="fr-BE" smtClean="0"/>
              <a:t>30</a:t>
            </a:fld>
            <a:endParaRPr lang="fr-BE"/>
          </a:p>
        </p:txBody>
      </p:sp>
      <p:pic>
        <p:nvPicPr>
          <p:cNvPr id="11" name="Image 10">
            <a:extLst>
              <a:ext uri="{FF2B5EF4-FFF2-40B4-BE49-F238E27FC236}">
                <a16:creationId xmlns:a16="http://schemas.microsoft.com/office/drawing/2014/main" id="{BB039CFF-9082-4EFC-AAB5-ADE8256A83CE}"/>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pic>
        <p:nvPicPr>
          <p:cNvPr id="12" name="Image 11">
            <a:extLst>
              <a:ext uri="{FF2B5EF4-FFF2-40B4-BE49-F238E27FC236}">
                <a16:creationId xmlns:a16="http://schemas.microsoft.com/office/drawing/2014/main" id="{A1998FA0-295D-4880-AFD2-7655CF937E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sp>
        <p:nvSpPr>
          <p:cNvPr id="13" name="ZoneTexte 12">
            <a:extLst>
              <a:ext uri="{FF2B5EF4-FFF2-40B4-BE49-F238E27FC236}">
                <a16:creationId xmlns:a16="http://schemas.microsoft.com/office/drawing/2014/main" id="{F5CA962C-5A23-4B12-8572-7C8F867B21A0}"/>
              </a:ext>
            </a:extLst>
          </p:cNvPr>
          <p:cNvSpPr txBox="1"/>
          <p:nvPr/>
        </p:nvSpPr>
        <p:spPr>
          <a:xfrm>
            <a:off x="8677493" y="4143581"/>
            <a:ext cx="2839967" cy="923330"/>
          </a:xfrm>
          <a:prstGeom prst="rect">
            <a:avLst/>
          </a:prstGeom>
          <a:noFill/>
        </p:spPr>
        <p:txBody>
          <a:bodyPr wrap="square" rtlCol="0">
            <a:spAutoFit/>
          </a:bodyPr>
          <a:lstStyle/>
          <a:p>
            <a:pPr algn="ctr"/>
            <a:r>
              <a:rPr lang="fr-BE" b="1" dirty="0"/>
              <a:t>Diriger</a:t>
            </a:r>
          </a:p>
          <a:p>
            <a:pPr algn="ctr"/>
            <a:r>
              <a:rPr lang="fr-BE" dirty="0"/>
              <a:t>Donner les instructions pour que l’équipe progresse</a:t>
            </a:r>
          </a:p>
        </p:txBody>
      </p:sp>
      <p:sp>
        <p:nvSpPr>
          <p:cNvPr id="14" name="ZoneTexte 13">
            <a:extLst>
              <a:ext uri="{FF2B5EF4-FFF2-40B4-BE49-F238E27FC236}">
                <a16:creationId xmlns:a16="http://schemas.microsoft.com/office/drawing/2014/main" id="{1D1B6FFF-0D75-4934-8A1E-4327CD743649}"/>
              </a:ext>
            </a:extLst>
          </p:cNvPr>
          <p:cNvSpPr txBox="1"/>
          <p:nvPr/>
        </p:nvSpPr>
        <p:spPr>
          <a:xfrm>
            <a:off x="4676015" y="4143581"/>
            <a:ext cx="2839967" cy="1200329"/>
          </a:xfrm>
          <a:prstGeom prst="rect">
            <a:avLst/>
          </a:prstGeom>
          <a:noFill/>
        </p:spPr>
        <p:txBody>
          <a:bodyPr wrap="square" rtlCol="0">
            <a:spAutoFit/>
          </a:bodyPr>
          <a:lstStyle/>
          <a:p>
            <a:pPr algn="ctr"/>
            <a:r>
              <a:rPr lang="fr-BE" b="1" dirty="0"/>
              <a:t>Accompagner et suivre</a:t>
            </a:r>
          </a:p>
          <a:p>
            <a:pPr algn="ctr"/>
            <a:r>
              <a:rPr lang="fr-BE" dirty="0"/>
              <a:t>Soutenir les équipes à chaque étape et assurer un suivi « personnalisé »</a:t>
            </a:r>
          </a:p>
        </p:txBody>
      </p:sp>
      <p:pic>
        <p:nvPicPr>
          <p:cNvPr id="4" name="Image 3">
            <a:extLst>
              <a:ext uri="{FF2B5EF4-FFF2-40B4-BE49-F238E27FC236}">
                <a16:creationId xmlns:a16="http://schemas.microsoft.com/office/drawing/2014/main" id="{22EDA03D-1827-48F1-89E4-C394CE095B34}"/>
              </a:ext>
            </a:extLst>
          </p:cNvPr>
          <p:cNvPicPr>
            <a:picLocks noChangeAspect="1"/>
          </p:cNvPicPr>
          <p:nvPr/>
        </p:nvPicPr>
        <p:blipFill>
          <a:blip r:embed="rId4"/>
          <a:stretch>
            <a:fillRect/>
          </a:stretch>
        </p:blipFill>
        <p:spPr>
          <a:xfrm>
            <a:off x="1022960" y="1894077"/>
            <a:ext cx="2143125" cy="2143125"/>
          </a:xfrm>
          <a:prstGeom prst="rect">
            <a:avLst/>
          </a:prstGeom>
        </p:spPr>
      </p:pic>
      <p:pic>
        <p:nvPicPr>
          <p:cNvPr id="15" name="Image 14">
            <a:extLst>
              <a:ext uri="{FF2B5EF4-FFF2-40B4-BE49-F238E27FC236}">
                <a16:creationId xmlns:a16="http://schemas.microsoft.com/office/drawing/2014/main" id="{AE40ABF8-6CDA-46BA-A2A2-2C24CE516C61}"/>
              </a:ext>
            </a:extLst>
          </p:cNvPr>
          <p:cNvPicPr>
            <a:picLocks noChangeAspect="1"/>
          </p:cNvPicPr>
          <p:nvPr/>
        </p:nvPicPr>
        <p:blipFill>
          <a:blip r:embed="rId5"/>
          <a:stretch>
            <a:fillRect/>
          </a:stretch>
        </p:blipFill>
        <p:spPr>
          <a:xfrm>
            <a:off x="4931335" y="1894077"/>
            <a:ext cx="2143125" cy="2143125"/>
          </a:xfrm>
          <a:prstGeom prst="rect">
            <a:avLst/>
          </a:prstGeom>
        </p:spPr>
      </p:pic>
      <p:pic>
        <p:nvPicPr>
          <p:cNvPr id="16" name="Image 15">
            <a:extLst>
              <a:ext uri="{FF2B5EF4-FFF2-40B4-BE49-F238E27FC236}">
                <a16:creationId xmlns:a16="http://schemas.microsoft.com/office/drawing/2014/main" id="{14D91654-6D27-48E3-97B0-F043DC9523FA}"/>
              </a:ext>
            </a:extLst>
          </p:cNvPr>
          <p:cNvPicPr>
            <a:picLocks noChangeAspect="1"/>
          </p:cNvPicPr>
          <p:nvPr/>
        </p:nvPicPr>
        <p:blipFill>
          <a:blip r:embed="rId6"/>
          <a:stretch>
            <a:fillRect/>
          </a:stretch>
        </p:blipFill>
        <p:spPr>
          <a:xfrm>
            <a:off x="8923070" y="2503439"/>
            <a:ext cx="2857500" cy="1600200"/>
          </a:xfrm>
          <a:prstGeom prst="rect">
            <a:avLst/>
          </a:prstGeom>
        </p:spPr>
      </p:pic>
      <p:sp>
        <p:nvSpPr>
          <p:cNvPr id="17" name="Rectangle 16">
            <a:extLst>
              <a:ext uri="{FF2B5EF4-FFF2-40B4-BE49-F238E27FC236}">
                <a16:creationId xmlns:a16="http://schemas.microsoft.com/office/drawing/2014/main" id="{7A479047-D7D8-4C4C-9C24-57D6D998B185}"/>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373465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1637816" y="238557"/>
            <a:ext cx="7702217" cy="1325563"/>
          </a:xfrm>
        </p:spPr>
        <p:txBody>
          <a:bodyPr>
            <a:normAutofit/>
          </a:bodyPr>
          <a:lstStyle/>
          <a:p>
            <a:r>
              <a:rPr lang="fr-BE" sz="4000" dirty="0"/>
              <a:t>Le rôle des AQ-DS: une supervision réflexive</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Espace réservé du numéro de diapositive 2">
            <a:extLst>
              <a:ext uri="{FF2B5EF4-FFF2-40B4-BE49-F238E27FC236}">
                <a16:creationId xmlns:a16="http://schemas.microsoft.com/office/drawing/2014/main" id="{6A94AD77-BC5B-4809-81C3-2AAF01C1BAE8}"/>
              </a:ext>
            </a:extLst>
          </p:cNvPr>
          <p:cNvSpPr>
            <a:spLocks noGrp="1"/>
          </p:cNvSpPr>
          <p:nvPr>
            <p:ph type="sldNum" sz="quarter" idx="12"/>
          </p:nvPr>
        </p:nvSpPr>
        <p:spPr/>
        <p:txBody>
          <a:bodyPr/>
          <a:lstStyle/>
          <a:p>
            <a:fld id="{6D6DBB9B-1F52-4903-B67F-EDF59F9FE1E0}" type="slidenum">
              <a:rPr lang="fr-BE" smtClean="0"/>
              <a:t>31</a:t>
            </a:fld>
            <a:endParaRPr lang="fr-BE"/>
          </a:p>
        </p:txBody>
      </p:sp>
      <p:pic>
        <p:nvPicPr>
          <p:cNvPr id="11" name="Image 10">
            <a:extLst>
              <a:ext uri="{FF2B5EF4-FFF2-40B4-BE49-F238E27FC236}">
                <a16:creationId xmlns:a16="http://schemas.microsoft.com/office/drawing/2014/main" id="{BB039CFF-9082-4EFC-AAB5-ADE8256A83CE}"/>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pic>
        <p:nvPicPr>
          <p:cNvPr id="12" name="Image 11">
            <a:extLst>
              <a:ext uri="{FF2B5EF4-FFF2-40B4-BE49-F238E27FC236}">
                <a16:creationId xmlns:a16="http://schemas.microsoft.com/office/drawing/2014/main" id="{A1998FA0-295D-4880-AFD2-7655CF937E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sp>
        <p:nvSpPr>
          <p:cNvPr id="14" name="ZoneTexte 13">
            <a:extLst>
              <a:ext uri="{FF2B5EF4-FFF2-40B4-BE49-F238E27FC236}">
                <a16:creationId xmlns:a16="http://schemas.microsoft.com/office/drawing/2014/main" id="{1D1B6FFF-0D75-4934-8A1E-4327CD743649}"/>
              </a:ext>
            </a:extLst>
          </p:cNvPr>
          <p:cNvSpPr txBox="1"/>
          <p:nvPr/>
        </p:nvSpPr>
        <p:spPr>
          <a:xfrm>
            <a:off x="4676015" y="4143581"/>
            <a:ext cx="2839967" cy="1200329"/>
          </a:xfrm>
          <a:prstGeom prst="rect">
            <a:avLst/>
          </a:prstGeom>
          <a:noFill/>
        </p:spPr>
        <p:txBody>
          <a:bodyPr wrap="square" rtlCol="0">
            <a:spAutoFit/>
          </a:bodyPr>
          <a:lstStyle/>
          <a:p>
            <a:pPr algn="ctr"/>
            <a:r>
              <a:rPr lang="fr-BE" b="1" dirty="0"/>
              <a:t>Accompagner et suivre</a:t>
            </a:r>
          </a:p>
          <a:p>
            <a:pPr algn="ctr"/>
            <a:r>
              <a:rPr lang="fr-BE" dirty="0"/>
              <a:t>Soutenir les équipes à chaque étape et assurer un suivi « personnalisé »</a:t>
            </a:r>
          </a:p>
        </p:txBody>
      </p:sp>
      <p:pic>
        <p:nvPicPr>
          <p:cNvPr id="15" name="Image 14">
            <a:extLst>
              <a:ext uri="{FF2B5EF4-FFF2-40B4-BE49-F238E27FC236}">
                <a16:creationId xmlns:a16="http://schemas.microsoft.com/office/drawing/2014/main" id="{AE40ABF8-6CDA-46BA-A2A2-2C24CE516C61}"/>
              </a:ext>
            </a:extLst>
          </p:cNvPr>
          <p:cNvPicPr>
            <a:picLocks noChangeAspect="1"/>
          </p:cNvPicPr>
          <p:nvPr/>
        </p:nvPicPr>
        <p:blipFill>
          <a:blip r:embed="rId4"/>
          <a:stretch>
            <a:fillRect/>
          </a:stretch>
        </p:blipFill>
        <p:spPr>
          <a:xfrm>
            <a:off x="4931335" y="1894077"/>
            <a:ext cx="2143125" cy="2143125"/>
          </a:xfrm>
          <a:prstGeom prst="rect">
            <a:avLst/>
          </a:prstGeom>
        </p:spPr>
      </p:pic>
      <p:sp>
        <p:nvSpPr>
          <p:cNvPr id="17" name="Titre 1">
            <a:extLst>
              <a:ext uri="{FF2B5EF4-FFF2-40B4-BE49-F238E27FC236}">
                <a16:creationId xmlns:a16="http://schemas.microsoft.com/office/drawing/2014/main" id="{61A9A56F-0DC3-4926-8ACC-5329BCE4FA59}"/>
              </a:ext>
            </a:extLst>
          </p:cNvPr>
          <p:cNvSpPr txBox="1">
            <a:spLocks/>
          </p:cNvSpPr>
          <p:nvPr/>
        </p:nvSpPr>
        <p:spPr>
          <a:xfrm>
            <a:off x="280335" y="1861495"/>
            <a:ext cx="3858528" cy="41974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2400" b="1" dirty="0"/>
              <a:t>Lors de visite de soutien, l’AQ-DS aide </a:t>
            </a:r>
            <a:r>
              <a:rPr lang="fr-BE" sz="2400" dirty="0"/>
              <a:t>à:</a:t>
            </a:r>
          </a:p>
          <a:p>
            <a:pPr marL="342900" indent="-342900">
              <a:buFontTx/>
              <a:buChar char="-"/>
            </a:pPr>
            <a:r>
              <a:rPr lang="fr-BE" sz="2400" dirty="0"/>
              <a:t>l’auto-évaluation: donne un feed-back (réaliste ? Sérieuse ? Adaptée ?)</a:t>
            </a:r>
          </a:p>
          <a:p>
            <a:pPr marL="342900" indent="-342900">
              <a:buFontTx/>
              <a:buChar char="-"/>
            </a:pPr>
            <a:r>
              <a:rPr lang="fr-BE" sz="2400" dirty="0"/>
              <a:t>identifier les défis</a:t>
            </a:r>
          </a:p>
          <a:p>
            <a:pPr marL="342900" indent="-342900">
              <a:buFontTx/>
              <a:buChar char="-"/>
            </a:pPr>
            <a:r>
              <a:rPr lang="fr-BE" sz="2400" dirty="0"/>
              <a:t>faire le plan d’amélioration (mesures faisables ?)</a:t>
            </a:r>
          </a:p>
          <a:p>
            <a:pPr marL="342900" indent="-342900">
              <a:buFontTx/>
              <a:buChar char="-"/>
            </a:pPr>
            <a:r>
              <a:rPr lang="fr-BE" sz="2400" dirty="0"/>
              <a:t>suivre la mise en œuvre (adaptation et réajustement ?) </a:t>
            </a:r>
          </a:p>
        </p:txBody>
      </p:sp>
      <p:sp>
        <p:nvSpPr>
          <p:cNvPr id="18" name="Titre 1">
            <a:extLst>
              <a:ext uri="{FF2B5EF4-FFF2-40B4-BE49-F238E27FC236}">
                <a16:creationId xmlns:a16="http://schemas.microsoft.com/office/drawing/2014/main" id="{7828EE7D-9A70-4726-B9FD-F477AA144A53}"/>
              </a:ext>
            </a:extLst>
          </p:cNvPr>
          <p:cNvSpPr txBox="1">
            <a:spLocks/>
          </p:cNvSpPr>
          <p:nvPr/>
        </p:nvSpPr>
        <p:spPr>
          <a:xfrm>
            <a:off x="7779803" y="1786064"/>
            <a:ext cx="3858528" cy="41974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2400" b="1" dirty="0"/>
              <a:t>L’AQ-DS assure un suivi réflexif:</a:t>
            </a:r>
          </a:p>
          <a:p>
            <a:pPr marL="342900" indent="-342900">
              <a:buFontTx/>
              <a:buChar char="-"/>
            </a:pPr>
            <a:r>
              <a:rPr lang="fr-BE" sz="2400" dirty="0"/>
              <a:t>Chaque CDS a ses atouts et ses difficultés</a:t>
            </a:r>
          </a:p>
          <a:p>
            <a:pPr marL="342900" indent="-342900">
              <a:buFontTx/>
              <a:buChar char="-"/>
            </a:pPr>
            <a:r>
              <a:rPr lang="fr-BE" sz="2400" dirty="0"/>
              <a:t>Chaque équipe détient du savoir et des potentiels</a:t>
            </a:r>
          </a:p>
          <a:p>
            <a:pPr marL="342900" indent="-342900">
              <a:buFont typeface="Symbol" panose="05050102010706020507" pitchFamily="18" charset="2"/>
              <a:buChar char="Þ"/>
            </a:pPr>
            <a:r>
              <a:rPr lang="fr-BE" sz="2400" dirty="0"/>
              <a:t>Pose les « bonnes » questions (qu’est ce qu’on peut faire ?...)</a:t>
            </a:r>
          </a:p>
          <a:p>
            <a:pPr marL="342900" indent="-342900">
              <a:buFont typeface="Symbol" panose="05050102010706020507" pitchFamily="18" charset="2"/>
              <a:buChar char="Þ"/>
            </a:pPr>
            <a:r>
              <a:rPr lang="fr-BE" sz="2400" dirty="0"/>
              <a:t>Facilite la réflexion et l’émergence de solution</a:t>
            </a:r>
          </a:p>
          <a:p>
            <a:pPr marL="342900" indent="-342900">
              <a:buFont typeface="Symbol" panose="05050102010706020507" pitchFamily="18" charset="2"/>
              <a:buChar char="Þ"/>
            </a:pPr>
            <a:r>
              <a:rPr lang="fr-BE" sz="2400" dirty="0"/>
              <a:t>Suis les équipes de façon spécifiques</a:t>
            </a:r>
          </a:p>
          <a:p>
            <a:pPr marL="342900" indent="-342900">
              <a:buFont typeface="Symbol" panose="05050102010706020507" pitchFamily="18" charset="2"/>
              <a:buChar char="Þ"/>
            </a:pPr>
            <a:endParaRPr lang="fr-BE" sz="2400" dirty="0"/>
          </a:p>
        </p:txBody>
      </p:sp>
    </p:spTree>
    <p:extLst>
      <p:ext uri="{BB962C8B-B14F-4D97-AF65-F5344CB8AC3E}">
        <p14:creationId xmlns:p14="http://schemas.microsoft.com/office/powerpoint/2010/main" val="420972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C09429-0416-4A17-B874-E407A25885A4}"/>
              </a:ext>
            </a:extLst>
          </p:cNvPr>
          <p:cNvSpPr>
            <a:spLocks noGrp="1"/>
          </p:cNvSpPr>
          <p:nvPr>
            <p:ph type="title"/>
          </p:nvPr>
        </p:nvSpPr>
        <p:spPr>
          <a:xfrm>
            <a:off x="1689729" y="0"/>
            <a:ext cx="7168227" cy="1325563"/>
          </a:xfrm>
        </p:spPr>
        <p:txBody>
          <a:bodyPr/>
          <a:lstStyle/>
          <a:p>
            <a:pPr algn="ctr"/>
            <a:r>
              <a:rPr lang="fr-BE" dirty="0"/>
              <a:t>Messages clés</a:t>
            </a:r>
          </a:p>
        </p:txBody>
      </p:sp>
      <p:sp>
        <p:nvSpPr>
          <p:cNvPr id="3" name="Espace réservé du contenu 2">
            <a:extLst>
              <a:ext uri="{FF2B5EF4-FFF2-40B4-BE49-F238E27FC236}">
                <a16:creationId xmlns:a16="http://schemas.microsoft.com/office/drawing/2014/main" id="{628D4807-9984-4141-B9D4-96A773702D0D}"/>
              </a:ext>
            </a:extLst>
          </p:cNvPr>
          <p:cNvSpPr>
            <a:spLocks noGrp="1"/>
          </p:cNvSpPr>
          <p:nvPr>
            <p:ph idx="1"/>
          </p:nvPr>
        </p:nvSpPr>
        <p:spPr/>
        <p:txBody>
          <a:bodyPr>
            <a:normAutofit lnSpcReduction="10000"/>
          </a:bodyPr>
          <a:lstStyle/>
          <a:p>
            <a:r>
              <a:rPr lang="fr-BE" dirty="0"/>
              <a:t>Le management de la qualité est une démarche globale d’amélioration continue</a:t>
            </a:r>
          </a:p>
          <a:p>
            <a:r>
              <a:rPr lang="fr-BE" dirty="0"/>
              <a:t>Le CQ se base sur la roue de Deming où chaque étape est une opportunité d’apprentissage</a:t>
            </a:r>
          </a:p>
          <a:p>
            <a:r>
              <a:rPr lang="fr-BE" dirty="0"/>
              <a:t>Les processus sont aussi (voire plus) importants que les ressources ou les résultats immédiats</a:t>
            </a:r>
          </a:p>
          <a:p>
            <a:r>
              <a:rPr lang="fr-BE" dirty="0"/>
              <a:t>Le CQ s’appui sur diverses sources de récompenses</a:t>
            </a:r>
          </a:p>
          <a:p>
            <a:r>
              <a:rPr lang="fr-BE" dirty="0"/>
              <a:t>Les équipes et la communauté sont impliquées dans leur ensemble</a:t>
            </a:r>
          </a:p>
          <a:p>
            <a:r>
              <a:rPr lang="fr-BE" dirty="0"/>
              <a:t>Les équipes sont volontaires et autonomes dans leurs décisions</a:t>
            </a:r>
          </a:p>
          <a:p>
            <a:r>
              <a:rPr lang="fr-BE" dirty="0"/>
              <a:t>Les AQ-DS sont des coachs qui encouragent la réflexivité</a:t>
            </a:r>
          </a:p>
          <a:p>
            <a:endParaRPr lang="fr-BE" dirty="0"/>
          </a:p>
          <a:p>
            <a:endParaRPr lang="fr-BE" dirty="0"/>
          </a:p>
        </p:txBody>
      </p:sp>
      <p:sp>
        <p:nvSpPr>
          <p:cNvPr id="4" name="Espace réservé du numéro de diapositive 3">
            <a:extLst>
              <a:ext uri="{FF2B5EF4-FFF2-40B4-BE49-F238E27FC236}">
                <a16:creationId xmlns:a16="http://schemas.microsoft.com/office/drawing/2014/main" id="{D286F77E-382D-40CF-BE4B-3A5252505F0C}"/>
              </a:ext>
            </a:extLst>
          </p:cNvPr>
          <p:cNvSpPr>
            <a:spLocks noGrp="1"/>
          </p:cNvSpPr>
          <p:nvPr>
            <p:ph type="sldNum" sz="quarter" idx="12"/>
          </p:nvPr>
        </p:nvSpPr>
        <p:spPr/>
        <p:txBody>
          <a:bodyPr/>
          <a:lstStyle/>
          <a:p>
            <a:fld id="{6D6DBB9B-1F52-4903-B67F-EDF59F9FE1E0}" type="slidenum">
              <a:rPr lang="fr-BE" smtClean="0"/>
              <a:t>32</a:t>
            </a:fld>
            <a:endParaRPr lang="fr-BE"/>
          </a:p>
        </p:txBody>
      </p:sp>
      <p:pic>
        <p:nvPicPr>
          <p:cNvPr id="5" name="Image 4">
            <a:extLst>
              <a:ext uri="{FF2B5EF4-FFF2-40B4-BE49-F238E27FC236}">
                <a16:creationId xmlns:a16="http://schemas.microsoft.com/office/drawing/2014/main" id="{7DF0346F-D43E-474C-9E42-3B22440071A4}"/>
              </a:ext>
            </a:extLst>
          </p:cNvPr>
          <p:cNvPicPr>
            <a:picLocks noChangeAspect="1"/>
          </p:cNvPicPr>
          <p:nvPr/>
        </p:nvPicPr>
        <p:blipFill rotWithShape="1">
          <a:blip r:embed="rId2"/>
          <a:srcRect l="23654" t="37419" r="20154" b="26235"/>
          <a:stretch/>
        </p:blipFill>
        <p:spPr>
          <a:xfrm>
            <a:off x="8857956" y="73371"/>
            <a:ext cx="3334044" cy="1161933"/>
          </a:xfrm>
          <a:prstGeom prst="rect">
            <a:avLst/>
          </a:prstGeom>
        </p:spPr>
      </p:pic>
      <p:pic>
        <p:nvPicPr>
          <p:cNvPr id="6" name="Image 5">
            <a:extLst>
              <a:ext uri="{FF2B5EF4-FFF2-40B4-BE49-F238E27FC236}">
                <a16:creationId xmlns:a16="http://schemas.microsoft.com/office/drawing/2014/main" id="{53A9490E-FD79-400B-8FF1-682EE4B5EA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spTree>
    <p:extLst>
      <p:ext uri="{BB962C8B-B14F-4D97-AF65-F5344CB8AC3E}">
        <p14:creationId xmlns:p14="http://schemas.microsoft.com/office/powerpoint/2010/main" val="80856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97476-3A8D-4314-948E-B3070A082880}"/>
              </a:ext>
            </a:extLst>
          </p:cNvPr>
          <p:cNvSpPr>
            <a:spLocks noGrp="1"/>
          </p:cNvSpPr>
          <p:nvPr>
            <p:ph type="title"/>
          </p:nvPr>
        </p:nvSpPr>
        <p:spPr>
          <a:xfrm>
            <a:off x="807071" y="1065551"/>
            <a:ext cx="10515600" cy="986790"/>
          </a:xfrm>
        </p:spPr>
        <p:txBody>
          <a:bodyPr>
            <a:normAutofit fontScale="90000"/>
          </a:bodyPr>
          <a:lstStyle/>
          <a:p>
            <a:r>
              <a:rPr lang="fr-BE" sz="3200" dirty="0"/>
              <a:t>La qualité, c’est soigner, prévenir, promouvoir et satisfaire. </a:t>
            </a:r>
            <a:br>
              <a:rPr lang="fr-BE" dirty="0"/>
            </a:br>
            <a:r>
              <a:rPr lang="fr-BE" sz="3600" dirty="0"/>
              <a:t>La qualité est une démarche </a:t>
            </a:r>
            <a:r>
              <a:rPr lang="fr-BE" sz="3600" b="1" dirty="0"/>
              <a:t>globale</a:t>
            </a:r>
            <a:endParaRPr lang="fr-BE" b="1" dirty="0"/>
          </a:p>
        </p:txBody>
      </p:sp>
      <p:sp>
        <p:nvSpPr>
          <p:cNvPr id="4" name="ZoneTexte 3">
            <a:extLst>
              <a:ext uri="{FF2B5EF4-FFF2-40B4-BE49-F238E27FC236}">
                <a16:creationId xmlns:a16="http://schemas.microsoft.com/office/drawing/2014/main" id="{6B8144F5-7AAC-49EE-A121-20E4D7397573}"/>
              </a:ext>
            </a:extLst>
          </p:cNvPr>
          <p:cNvSpPr txBox="1"/>
          <p:nvPr/>
        </p:nvSpPr>
        <p:spPr>
          <a:xfrm>
            <a:off x="1158775" y="4449743"/>
            <a:ext cx="2188564" cy="646331"/>
          </a:xfrm>
          <a:prstGeom prst="rect">
            <a:avLst/>
          </a:prstGeom>
          <a:noFill/>
        </p:spPr>
        <p:txBody>
          <a:bodyPr wrap="square" rtlCol="0">
            <a:spAutoFit/>
          </a:bodyPr>
          <a:lstStyle/>
          <a:p>
            <a:pPr algn="ctr"/>
            <a:r>
              <a:rPr lang="fr-BE" b="1" dirty="0"/>
              <a:t>Guérir</a:t>
            </a:r>
          </a:p>
          <a:p>
            <a:r>
              <a:rPr lang="fr-BE" dirty="0"/>
              <a:t>Soigner les usagers</a:t>
            </a:r>
          </a:p>
        </p:txBody>
      </p:sp>
      <p:sp>
        <p:nvSpPr>
          <p:cNvPr id="6" name="Rectangle 5">
            <a:extLst>
              <a:ext uri="{FF2B5EF4-FFF2-40B4-BE49-F238E27FC236}">
                <a16:creationId xmlns:a16="http://schemas.microsoft.com/office/drawing/2014/main" id="{DC23AB64-4224-4926-A350-868552C3C416}"/>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ZoneTexte 7">
            <a:extLst>
              <a:ext uri="{FF2B5EF4-FFF2-40B4-BE49-F238E27FC236}">
                <a16:creationId xmlns:a16="http://schemas.microsoft.com/office/drawing/2014/main" id="{1EF2CC3B-783D-424B-8C94-B2EB3D9ECF4D}"/>
              </a:ext>
            </a:extLst>
          </p:cNvPr>
          <p:cNvSpPr txBox="1"/>
          <p:nvPr/>
        </p:nvSpPr>
        <p:spPr>
          <a:xfrm>
            <a:off x="4318782" y="4449743"/>
            <a:ext cx="3492178" cy="646331"/>
          </a:xfrm>
          <a:prstGeom prst="rect">
            <a:avLst/>
          </a:prstGeom>
          <a:noFill/>
        </p:spPr>
        <p:txBody>
          <a:bodyPr wrap="square" rtlCol="0">
            <a:spAutoFit/>
          </a:bodyPr>
          <a:lstStyle/>
          <a:p>
            <a:pPr algn="ctr"/>
            <a:r>
              <a:rPr lang="fr-BE" b="1" dirty="0"/>
              <a:t>Prévenir et promouvoir </a:t>
            </a:r>
          </a:p>
          <a:p>
            <a:pPr algn="ctr"/>
            <a:r>
              <a:rPr lang="fr-BE" dirty="0"/>
              <a:t>Mieux vaut prévenir que guérir!</a:t>
            </a:r>
          </a:p>
        </p:txBody>
      </p:sp>
      <p:sp>
        <p:nvSpPr>
          <p:cNvPr id="9" name="Rectangle 8">
            <a:extLst>
              <a:ext uri="{FF2B5EF4-FFF2-40B4-BE49-F238E27FC236}">
                <a16:creationId xmlns:a16="http://schemas.microsoft.com/office/drawing/2014/main" id="{41DD844A-B1CB-42DD-9128-38462A57D482}"/>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ZoneTexte 12">
            <a:extLst>
              <a:ext uri="{FF2B5EF4-FFF2-40B4-BE49-F238E27FC236}">
                <a16:creationId xmlns:a16="http://schemas.microsoft.com/office/drawing/2014/main" id="{A4076F28-C476-4DB4-A6E9-5D7C3BFE03DA}"/>
              </a:ext>
            </a:extLst>
          </p:cNvPr>
          <p:cNvSpPr txBox="1"/>
          <p:nvPr/>
        </p:nvSpPr>
        <p:spPr>
          <a:xfrm>
            <a:off x="9030960" y="4449743"/>
            <a:ext cx="2653668" cy="923330"/>
          </a:xfrm>
          <a:prstGeom prst="rect">
            <a:avLst/>
          </a:prstGeom>
          <a:noFill/>
        </p:spPr>
        <p:txBody>
          <a:bodyPr wrap="square" rtlCol="0">
            <a:spAutoFit/>
          </a:bodyPr>
          <a:lstStyle/>
          <a:p>
            <a:pPr algn="ctr"/>
            <a:r>
              <a:rPr lang="fr-BE" b="1" dirty="0"/>
              <a:t>Satisfaire</a:t>
            </a:r>
          </a:p>
          <a:p>
            <a:pPr algn="ctr"/>
            <a:r>
              <a:rPr lang="fr-BE" dirty="0"/>
              <a:t>Un usager content est gage de qualité</a:t>
            </a:r>
          </a:p>
        </p:txBody>
      </p:sp>
      <p:pic>
        <p:nvPicPr>
          <p:cNvPr id="3074" name="Picture 2" descr="Résultat de recherche d'images pour &quot;soigner&quot;">
            <a:extLst>
              <a:ext uri="{FF2B5EF4-FFF2-40B4-BE49-F238E27FC236}">
                <a16:creationId xmlns:a16="http://schemas.microsoft.com/office/drawing/2014/main" id="{42CCB012-E578-4FEB-8DB0-A10FBF12C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07" y="2572544"/>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96D9B4B8-49EF-41D8-BC62-2D40EE01C7E1}"/>
              </a:ext>
            </a:extLst>
          </p:cNvPr>
          <p:cNvPicPr>
            <a:picLocks noChangeAspect="1"/>
          </p:cNvPicPr>
          <p:nvPr/>
        </p:nvPicPr>
        <p:blipFill rotWithShape="1">
          <a:blip r:embed="rId3"/>
          <a:srcRect r="44229"/>
          <a:stretch/>
        </p:blipFill>
        <p:spPr>
          <a:xfrm>
            <a:off x="5362419" y="1957248"/>
            <a:ext cx="1467162" cy="2420256"/>
          </a:xfrm>
          <a:prstGeom prst="rect">
            <a:avLst/>
          </a:prstGeom>
        </p:spPr>
      </p:pic>
      <p:pic>
        <p:nvPicPr>
          <p:cNvPr id="12" name="Image 11">
            <a:extLst>
              <a:ext uri="{FF2B5EF4-FFF2-40B4-BE49-F238E27FC236}">
                <a16:creationId xmlns:a16="http://schemas.microsoft.com/office/drawing/2014/main" id="{DD95A63B-EF73-46BF-B6D1-4D251E7DB7EB}"/>
              </a:ext>
            </a:extLst>
          </p:cNvPr>
          <p:cNvPicPr>
            <a:picLocks noChangeAspect="1"/>
          </p:cNvPicPr>
          <p:nvPr/>
        </p:nvPicPr>
        <p:blipFill>
          <a:blip r:embed="rId4"/>
          <a:stretch>
            <a:fillRect/>
          </a:stretch>
        </p:blipFill>
        <p:spPr>
          <a:xfrm>
            <a:off x="9015072" y="2853504"/>
            <a:ext cx="3009900" cy="1524000"/>
          </a:xfrm>
          <a:prstGeom prst="rect">
            <a:avLst/>
          </a:prstGeom>
        </p:spPr>
      </p:pic>
      <p:sp>
        <p:nvSpPr>
          <p:cNvPr id="3" name="Signe Plus 2">
            <a:extLst>
              <a:ext uri="{FF2B5EF4-FFF2-40B4-BE49-F238E27FC236}">
                <a16:creationId xmlns:a16="http://schemas.microsoft.com/office/drawing/2014/main" id="{44E39A8A-6190-4BC4-8FFF-73692BC3974A}"/>
              </a:ext>
            </a:extLst>
          </p:cNvPr>
          <p:cNvSpPr/>
          <p:nvPr/>
        </p:nvSpPr>
        <p:spPr>
          <a:xfrm>
            <a:off x="3867380" y="3219325"/>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Signe Plus 14">
            <a:extLst>
              <a:ext uri="{FF2B5EF4-FFF2-40B4-BE49-F238E27FC236}">
                <a16:creationId xmlns:a16="http://schemas.microsoft.com/office/drawing/2014/main" id="{09404938-826A-4C03-A08C-97924F6E9A18}"/>
              </a:ext>
            </a:extLst>
          </p:cNvPr>
          <p:cNvSpPr/>
          <p:nvPr/>
        </p:nvSpPr>
        <p:spPr>
          <a:xfrm>
            <a:off x="7810960" y="3177090"/>
            <a:ext cx="902804" cy="81592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6" name="Image 15">
            <a:extLst>
              <a:ext uri="{FF2B5EF4-FFF2-40B4-BE49-F238E27FC236}">
                <a16:creationId xmlns:a16="http://schemas.microsoft.com/office/drawing/2014/main" id="{63E3F38E-A946-4314-8635-3CF74D8440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7" name="Image 16">
            <a:extLst>
              <a:ext uri="{FF2B5EF4-FFF2-40B4-BE49-F238E27FC236}">
                <a16:creationId xmlns:a16="http://schemas.microsoft.com/office/drawing/2014/main" id="{3DB48CA0-A67F-4547-90D9-557F69981ED9}"/>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5" name="Espace réservé du numéro de diapositive 4">
            <a:extLst>
              <a:ext uri="{FF2B5EF4-FFF2-40B4-BE49-F238E27FC236}">
                <a16:creationId xmlns:a16="http://schemas.microsoft.com/office/drawing/2014/main" id="{6CA8DB93-50A3-486E-B238-6C7C2ECAE65D}"/>
              </a:ext>
            </a:extLst>
          </p:cNvPr>
          <p:cNvSpPr>
            <a:spLocks noGrp="1"/>
          </p:cNvSpPr>
          <p:nvPr>
            <p:ph type="sldNum" sz="quarter" idx="12"/>
          </p:nvPr>
        </p:nvSpPr>
        <p:spPr/>
        <p:txBody>
          <a:bodyPr/>
          <a:lstStyle/>
          <a:p>
            <a:fld id="{6D6DBB9B-1F52-4903-B67F-EDF59F9FE1E0}" type="slidenum">
              <a:rPr lang="fr-BE" smtClean="0"/>
              <a:t>4</a:t>
            </a:fld>
            <a:endParaRPr lang="fr-BE"/>
          </a:p>
        </p:txBody>
      </p:sp>
      <p:sp>
        <p:nvSpPr>
          <p:cNvPr id="18" name="Rectangle 17">
            <a:extLst>
              <a:ext uri="{FF2B5EF4-FFF2-40B4-BE49-F238E27FC236}">
                <a16:creationId xmlns:a16="http://schemas.microsoft.com/office/drawing/2014/main" id="{109D8FA7-FCEF-49CC-9497-D06875FB3ED9}"/>
              </a:ext>
            </a:extLst>
          </p:cNvPr>
          <p:cNvSpPr/>
          <p:nvPr/>
        </p:nvSpPr>
        <p:spPr>
          <a:xfrm>
            <a:off x="9387238" y="5370725"/>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467521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97476-3A8D-4314-948E-B3070A082880}"/>
              </a:ext>
            </a:extLst>
          </p:cNvPr>
          <p:cNvSpPr>
            <a:spLocks noGrp="1"/>
          </p:cNvSpPr>
          <p:nvPr>
            <p:ph type="title"/>
          </p:nvPr>
        </p:nvSpPr>
        <p:spPr>
          <a:xfrm>
            <a:off x="1409700" y="759558"/>
            <a:ext cx="10515600" cy="1325563"/>
          </a:xfrm>
        </p:spPr>
        <p:txBody>
          <a:bodyPr>
            <a:normAutofit/>
          </a:bodyPr>
          <a:lstStyle/>
          <a:p>
            <a:r>
              <a:rPr lang="fr-BE" sz="3600" dirty="0"/>
              <a:t>2- Le management de la qualité, c’est ?</a:t>
            </a:r>
          </a:p>
        </p:txBody>
      </p:sp>
      <p:pic>
        <p:nvPicPr>
          <p:cNvPr id="2050" name="Picture 2" descr="Résultat de recherche d'images pour &quot;qualité&quot;">
            <a:extLst>
              <a:ext uri="{FF2B5EF4-FFF2-40B4-BE49-F238E27FC236}">
                <a16:creationId xmlns:a16="http://schemas.microsoft.com/office/drawing/2014/main" id="{4580DEE9-2A42-4DD1-8A08-AD74AD8510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2314" y="1979603"/>
            <a:ext cx="2105025" cy="218122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B8144F5-7AAC-49EE-A121-20E4D7397573}"/>
              </a:ext>
            </a:extLst>
          </p:cNvPr>
          <p:cNvSpPr txBox="1"/>
          <p:nvPr/>
        </p:nvSpPr>
        <p:spPr>
          <a:xfrm>
            <a:off x="1158775" y="4449743"/>
            <a:ext cx="2188564" cy="923330"/>
          </a:xfrm>
          <a:prstGeom prst="rect">
            <a:avLst/>
          </a:prstGeom>
          <a:noFill/>
        </p:spPr>
        <p:txBody>
          <a:bodyPr wrap="square" rtlCol="0">
            <a:spAutoFit/>
          </a:bodyPr>
          <a:lstStyle/>
          <a:p>
            <a:pPr algn="ctr"/>
            <a:r>
              <a:rPr lang="fr-BE" b="1" dirty="0"/>
              <a:t>Un label: </a:t>
            </a:r>
          </a:p>
          <a:p>
            <a:r>
              <a:rPr lang="fr-BE" dirty="0"/>
              <a:t>la validation d’avoir atteint une norme</a:t>
            </a:r>
          </a:p>
        </p:txBody>
      </p:sp>
      <p:sp>
        <p:nvSpPr>
          <p:cNvPr id="6" name="Rectangle 5">
            <a:extLst>
              <a:ext uri="{FF2B5EF4-FFF2-40B4-BE49-F238E27FC236}">
                <a16:creationId xmlns:a16="http://schemas.microsoft.com/office/drawing/2014/main" id="{DC23AB64-4224-4926-A350-868552C3C416}"/>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ZoneTexte 7">
            <a:extLst>
              <a:ext uri="{FF2B5EF4-FFF2-40B4-BE49-F238E27FC236}">
                <a16:creationId xmlns:a16="http://schemas.microsoft.com/office/drawing/2014/main" id="{1EF2CC3B-783D-424B-8C94-B2EB3D9ECF4D}"/>
              </a:ext>
            </a:extLst>
          </p:cNvPr>
          <p:cNvSpPr txBox="1"/>
          <p:nvPr/>
        </p:nvSpPr>
        <p:spPr>
          <a:xfrm>
            <a:off x="5001718" y="4449743"/>
            <a:ext cx="2188564" cy="923330"/>
          </a:xfrm>
          <a:prstGeom prst="rect">
            <a:avLst/>
          </a:prstGeom>
          <a:noFill/>
        </p:spPr>
        <p:txBody>
          <a:bodyPr wrap="square" rtlCol="0">
            <a:spAutoFit/>
          </a:bodyPr>
          <a:lstStyle/>
          <a:p>
            <a:pPr algn="ctr"/>
            <a:r>
              <a:rPr lang="fr-BE" b="1" dirty="0"/>
              <a:t>Un cercle vertueux: </a:t>
            </a:r>
          </a:p>
          <a:p>
            <a:pPr algn="ctr"/>
            <a:r>
              <a:rPr lang="fr-BE" dirty="0"/>
              <a:t>Une méthode pour toujours s’améliorer</a:t>
            </a:r>
          </a:p>
        </p:txBody>
      </p:sp>
      <p:sp>
        <p:nvSpPr>
          <p:cNvPr id="9" name="Rectangle 8">
            <a:extLst>
              <a:ext uri="{FF2B5EF4-FFF2-40B4-BE49-F238E27FC236}">
                <a16:creationId xmlns:a16="http://schemas.microsoft.com/office/drawing/2014/main" id="{41DD844A-B1CB-42DD-9128-38462A57D482}"/>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Image 6">
            <a:extLst>
              <a:ext uri="{FF2B5EF4-FFF2-40B4-BE49-F238E27FC236}">
                <a16:creationId xmlns:a16="http://schemas.microsoft.com/office/drawing/2014/main" id="{90BDD1AA-5B2A-4799-9B77-E09DC79D3C93}"/>
              </a:ext>
            </a:extLst>
          </p:cNvPr>
          <p:cNvPicPr>
            <a:picLocks noChangeAspect="1"/>
          </p:cNvPicPr>
          <p:nvPr/>
        </p:nvPicPr>
        <p:blipFill rotWithShape="1">
          <a:blip r:embed="rId3"/>
          <a:srcRect l="6909" t="27012" r="8572"/>
          <a:stretch/>
        </p:blipFill>
        <p:spPr>
          <a:xfrm>
            <a:off x="8633516" y="2835265"/>
            <a:ext cx="3448556" cy="1325563"/>
          </a:xfrm>
          <a:prstGeom prst="rect">
            <a:avLst/>
          </a:prstGeom>
        </p:spPr>
      </p:pic>
      <p:pic>
        <p:nvPicPr>
          <p:cNvPr id="11" name="Image 10">
            <a:extLst>
              <a:ext uri="{FF2B5EF4-FFF2-40B4-BE49-F238E27FC236}">
                <a16:creationId xmlns:a16="http://schemas.microsoft.com/office/drawing/2014/main" id="{E2B5B75E-C5A2-43DB-B373-5132A85C86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0053" y="2222320"/>
            <a:ext cx="3880907" cy="2066457"/>
          </a:xfrm>
          <a:prstGeom prst="rect">
            <a:avLst/>
          </a:prstGeom>
        </p:spPr>
      </p:pic>
      <p:sp>
        <p:nvSpPr>
          <p:cNvPr id="13" name="ZoneTexte 12">
            <a:extLst>
              <a:ext uri="{FF2B5EF4-FFF2-40B4-BE49-F238E27FC236}">
                <a16:creationId xmlns:a16="http://schemas.microsoft.com/office/drawing/2014/main" id="{A4076F28-C476-4DB4-A6E9-5D7C3BFE03DA}"/>
              </a:ext>
            </a:extLst>
          </p:cNvPr>
          <p:cNvSpPr txBox="1"/>
          <p:nvPr/>
        </p:nvSpPr>
        <p:spPr>
          <a:xfrm>
            <a:off x="9030960" y="4449743"/>
            <a:ext cx="2653668" cy="923330"/>
          </a:xfrm>
          <a:prstGeom prst="rect">
            <a:avLst/>
          </a:prstGeom>
          <a:noFill/>
        </p:spPr>
        <p:txBody>
          <a:bodyPr wrap="square" rtlCol="0">
            <a:spAutoFit/>
          </a:bodyPr>
          <a:lstStyle/>
          <a:p>
            <a:pPr algn="ctr"/>
            <a:r>
              <a:rPr lang="fr-BE" b="1" dirty="0"/>
              <a:t>Une analyse complexe</a:t>
            </a:r>
          </a:p>
          <a:p>
            <a:pPr algn="ctr"/>
            <a:r>
              <a:rPr lang="fr-BE" dirty="0"/>
              <a:t>Un descriptif complet des facteurs</a:t>
            </a:r>
          </a:p>
        </p:txBody>
      </p:sp>
      <p:sp>
        <p:nvSpPr>
          <p:cNvPr id="12" name="Rectangle 11">
            <a:extLst>
              <a:ext uri="{FF2B5EF4-FFF2-40B4-BE49-F238E27FC236}">
                <a16:creationId xmlns:a16="http://schemas.microsoft.com/office/drawing/2014/main" id="{46918A00-C1C3-42ED-A1AA-C9C3CCFAEDA7}"/>
              </a:ext>
            </a:extLst>
          </p:cNvPr>
          <p:cNvSpPr/>
          <p:nvPr/>
        </p:nvSpPr>
        <p:spPr>
          <a:xfrm>
            <a:off x="4553590" y="6308209"/>
            <a:ext cx="3084819" cy="369332"/>
          </a:xfrm>
          <a:prstGeom prst="rect">
            <a:avLst/>
          </a:prstGeom>
        </p:spPr>
        <p:txBody>
          <a:bodyPr wrap="none">
            <a:spAutoFit/>
          </a:bodyPr>
          <a:lstStyle/>
          <a:p>
            <a:r>
              <a:rPr lang="fr-BE" dirty="0"/>
              <a:t>(plusieurs choix sont possibles)</a:t>
            </a:r>
          </a:p>
        </p:txBody>
      </p:sp>
      <p:pic>
        <p:nvPicPr>
          <p:cNvPr id="15" name="Image 14">
            <a:extLst>
              <a:ext uri="{FF2B5EF4-FFF2-40B4-BE49-F238E27FC236}">
                <a16:creationId xmlns:a16="http://schemas.microsoft.com/office/drawing/2014/main" id="{BBBD06AC-680E-472C-9517-3906612A92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6" name="Image 15">
            <a:extLst>
              <a:ext uri="{FF2B5EF4-FFF2-40B4-BE49-F238E27FC236}">
                <a16:creationId xmlns:a16="http://schemas.microsoft.com/office/drawing/2014/main" id="{15A0BBE7-6BEC-4789-9EA3-8B6E293D0FE5}"/>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3" name="Espace réservé du numéro de diapositive 2">
            <a:extLst>
              <a:ext uri="{FF2B5EF4-FFF2-40B4-BE49-F238E27FC236}">
                <a16:creationId xmlns:a16="http://schemas.microsoft.com/office/drawing/2014/main" id="{C37ABAC6-6CA3-4695-AF75-14ED8933FED0}"/>
              </a:ext>
            </a:extLst>
          </p:cNvPr>
          <p:cNvSpPr>
            <a:spLocks noGrp="1"/>
          </p:cNvSpPr>
          <p:nvPr>
            <p:ph type="sldNum" sz="quarter" idx="12"/>
          </p:nvPr>
        </p:nvSpPr>
        <p:spPr/>
        <p:txBody>
          <a:bodyPr/>
          <a:lstStyle/>
          <a:p>
            <a:fld id="{6D6DBB9B-1F52-4903-B67F-EDF59F9FE1E0}" type="slidenum">
              <a:rPr lang="fr-BE" smtClean="0"/>
              <a:t>5</a:t>
            </a:fld>
            <a:endParaRPr lang="fr-BE"/>
          </a:p>
        </p:txBody>
      </p:sp>
      <p:sp>
        <p:nvSpPr>
          <p:cNvPr id="17" name="Rectangle 16">
            <a:extLst>
              <a:ext uri="{FF2B5EF4-FFF2-40B4-BE49-F238E27FC236}">
                <a16:creationId xmlns:a16="http://schemas.microsoft.com/office/drawing/2014/main" id="{7C7F0ECA-1234-4CB0-8030-F7A907403DC1}"/>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4865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97476-3A8D-4314-948E-B3070A082880}"/>
              </a:ext>
            </a:extLst>
          </p:cNvPr>
          <p:cNvSpPr>
            <a:spLocks noGrp="1"/>
          </p:cNvSpPr>
          <p:nvPr>
            <p:ph type="title"/>
          </p:nvPr>
        </p:nvSpPr>
        <p:spPr>
          <a:xfrm>
            <a:off x="1021080" y="1147756"/>
            <a:ext cx="10781714" cy="1325563"/>
          </a:xfrm>
        </p:spPr>
        <p:txBody>
          <a:bodyPr>
            <a:normAutofit/>
          </a:bodyPr>
          <a:lstStyle/>
          <a:p>
            <a:r>
              <a:rPr lang="fr-BE" sz="3200" dirty="0"/>
              <a:t>Le management de la qualité est une méthode pour s’améliorer de façon continue</a:t>
            </a:r>
          </a:p>
        </p:txBody>
      </p:sp>
      <p:sp>
        <p:nvSpPr>
          <p:cNvPr id="8" name="ZoneTexte 7">
            <a:extLst>
              <a:ext uri="{FF2B5EF4-FFF2-40B4-BE49-F238E27FC236}">
                <a16:creationId xmlns:a16="http://schemas.microsoft.com/office/drawing/2014/main" id="{1EF2CC3B-783D-424B-8C94-B2EB3D9ECF4D}"/>
              </a:ext>
            </a:extLst>
          </p:cNvPr>
          <p:cNvSpPr txBox="1"/>
          <p:nvPr/>
        </p:nvSpPr>
        <p:spPr>
          <a:xfrm>
            <a:off x="5001718" y="4449743"/>
            <a:ext cx="2188564" cy="923330"/>
          </a:xfrm>
          <a:prstGeom prst="rect">
            <a:avLst/>
          </a:prstGeom>
          <a:noFill/>
        </p:spPr>
        <p:txBody>
          <a:bodyPr wrap="square" rtlCol="0">
            <a:spAutoFit/>
          </a:bodyPr>
          <a:lstStyle/>
          <a:p>
            <a:pPr algn="ctr"/>
            <a:r>
              <a:rPr lang="fr-BE" b="1" dirty="0"/>
              <a:t>Un cercle vertueux: </a:t>
            </a:r>
          </a:p>
          <a:p>
            <a:pPr algn="ctr"/>
            <a:r>
              <a:rPr lang="fr-BE" dirty="0"/>
              <a:t>Une méthode pour toujours s’améliorer</a:t>
            </a:r>
          </a:p>
        </p:txBody>
      </p:sp>
      <p:sp>
        <p:nvSpPr>
          <p:cNvPr id="9" name="Rectangle 8">
            <a:extLst>
              <a:ext uri="{FF2B5EF4-FFF2-40B4-BE49-F238E27FC236}">
                <a16:creationId xmlns:a16="http://schemas.microsoft.com/office/drawing/2014/main" id="{41DD844A-B1CB-42DD-9128-38462A57D482}"/>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1" name="Image 10">
            <a:extLst>
              <a:ext uri="{FF2B5EF4-FFF2-40B4-BE49-F238E27FC236}">
                <a16:creationId xmlns:a16="http://schemas.microsoft.com/office/drawing/2014/main" id="{E2B5B75E-C5A2-43DB-B373-5132A85C86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0053" y="2222320"/>
            <a:ext cx="3880907" cy="2066457"/>
          </a:xfrm>
          <a:prstGeom prst="rect">
            <a:avLst/>
          </a:prstGeom>
        </p:spPr>
      </p:pic>
      <p:pic>
        <p:nvPicPr>
          <p:cNvPr id="6" name="Image 5">
            <a:extLst>
              <a:ext uri="{FF2B5EF4-FFF2-40B4-BE49-F238E27FC236}">
                <a16:creationId xmlns:a16="http://schemas.microsoft.com/office/drawing/2014/main" id="{F7A5489E-3862-418E-AC5E-4FE1C3D79D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7" name="Image 6">
            <a:extLst>
              <a:ext uri="{FF2B5EF4-FFF2-40B4-BE49-F238E27FC236}">
                <a16:creationId xmlns:a16="http://schemas.microsoft.com/office/drawing/2014/main" id="{1987E505-96E4-476B-A2FC-3ABD85CE8ECD}"/>
              </a:ext>
            </a:extLst>
          </p:cNvPr>
          <p:cNvPicPr>
            <a:picLocks noChangeAspect="1"/>
          </p:cNvPicPr>
          <p:nvPr/>
        </p:nvPicPr>
        <p:blipFill rotWithShape="1">
          <a:blip r:embed="rId4"/>
          <a:srcRect l="23654" t="37419" r="20154" b="26235"/>
          <a:stretch/>
        </p:blipFill>
        <p:spPr>
          <a:xfrm>
            <a:off x="8857956" y="73371"/>
            <a:ext cx="3334044" cy="1161933"/>
          </a:xfrm>
          <a:prstGeom prst="rect">
            <a:avLst/>
          </a:prstGeom>
        </p:spPr>
      </p:pic>
      <p:sp>
        <p:nvSpPr>
          <p:cNvPr id="3" name="Espace réservé du numéro de diapositive 2">
            <a:extLst>
              <a:ext uri="{FF2B5EF4-FFF2-40B4-BE49-F238E27FC236}">
                <a16:creationId xmlns:a16="http://schemas.microsoft.com/office/drawing/2014/main" id="{34E3620A-F355-434C-825D-8CA2C8A6B195}"/>
              </a:ext>
            </a:extLst>
          </p:cNvPr>
          <p:cNvSpPr>
            <a:spLocks noGrp="1"/>
          </p:cNvSpPr>
          <p:nvPr>
            <p:ph type="sldNum" sz="quarter" idx="12"/>
          </p:nvPr>
        </p:nvSpPr>
        <p:spPr/>
        <p:txBody>
          <a:bodyPr/>
          <a:lstStyle/>
          <a:p>
            <a:fld id="{6D6DBB9B-1F52-4903-B67F-EDF59F9FE1E0}" type="slidenum">
              <a:rPr lang="fr-BE" smtClean="0"/>
              <a:t>6</a:t>
            </a:fld>
            <a:endParaRPr lang="fr-BE"/>
          </a:p>
        </p:txBody>
      </p:sp>
    </p:spTree>
    <p:extLst>
      <p:ext uri="{BB962C8B-B14F-4D97-AF65-F5344CB8AC3E}">
        <p14:creationId xmlns:p14="http://schemas.microsoft.com/office/powerpoint/2010/main" val="4269184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648870" y="994294"/>
            <a:ext cx="10894256" cy="1325563"/>
          </a:xfrm>
        </p:spPr>
        <p:txBody>
          <a:bodyPr>
            <a:normAutofit/>
          </a:bodyPr>
          <a:lstStyle/>
          <a:p>
            <a:r>
              <a:rPr lang="fr-BE" sz="2800" dirty="0"/>
              <a:t>3- Quel est le modèle de management de la qualité utilisé dans le concours qualité?</a:t>
            </a:r>
          </a:p>
        </p:txBody>
      </p:sp>
      <p:sp>
        <p:nvSpPr>
          <p:cNvPr id="5" name="ZoneTexte 4">
            <a:extLst>
              <a:ext uri="{FF2B5EF4-FFF2-40B4-BE49-F238E27FC236}">
                <a16:creationId xmlns:a16="http://schemas.microsoft.com/office/drawing/2014/main" id="{BB190650-45FD-4B07-8400-A21488DB8D25}"/>
              </a:ext>
            </a:extLst>
          </p:cNvPr>
          <p:cNvSpPr txBox="1"/>
          <p:nvPr/>
        </p:nvSpPr>
        <p:spPr>
          <a:xfrm>
            <a:off x="0" y="3895745"/>
            <a:ext cx="4679125" cy="1477328"/>
          </a:xfrm>
          <a:prstGeom prst="rect">
            <a:avLst/>
          </a:prstGeom>
          <a:noFill/>
        </p:spPr>
        <p:txBody>
          <a:bodyPr wrap="square" rtlCol="0">
            <a:spAutoFit/>
          </a:bodyPr>
          <a:lstStyle/>
          <a:p>
            <a:pPr algn="ctr"/>
            <a:r>
              <a:rPr lang="fr-BE" b="1" dirty="0"/>
              <a:t>La roue de </a:t>
            </a:r>
            <a:r>
              <a:rPr lang="fr-BE" b="1" dirty="0" err="1"/>
              <a:t>deming</a:t>
            </a:r>
            <a:endParaRPr lang="fr-BE" b="1" dirty="0"/>
          </a:p>
          <a:p>
            <a:pPr algn="ctr"/>
            <a:r>
              <a:rPr lang="fr-BE" dirty="0"/>
              <a:t>Il y a 4 étapes qui se succèdent de façon continue: l’autoévaluation, l’analyse des défis, le plan d’amélioration et la mise en œuvre des changements</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596440" y="4124643"/>
            <a:ext cx="2999117" cy="923330"/>
          </a:xfrm>
          <a:prstGeom prst="rect">
            <a:avLst/>
          </a:prstGeom>
          <a:noFill/>
        </p:spPr>
        <p:txBody>
          <a:bodyPr wrap="square" rtlCol="0">
            <a:spAutoFit/>
          </a:bodyPr>
          <a:lstStyle/>
          <a:p>
            <a:pPr algn="ctr"/>
            <a:r>
              <a:rPr lang="fr-BE" b="1" dirty="0"/>
              <a:t>Le triangle qualité</a:t>
            </a:r>
          </a:p>
          <a:p>
            <a:pPr algn="ctr"/>
            <a:r>
              <a:rPr lang="fr-BE" dirty="0"/>
              <a:t>On évalue l’efficience, la réactivité et l’agilité</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8460218" y="4119738"/>
            <a:ext cx="3506160" cy="1200329"/>
          </a:xfrm>
          <a:prstGeom prst="rect">
            <a:avLst/>
          </a:prstGeom>
          <a:noFill/>
        </p:spPr>
        <p:txBody>
          <a:bodyPr wrap="square" rtlCol="0">
            <a:spAutoFit/>
          </a:bodyPr>
          <a:lstStyle/>
          <a:p>
            <a:pPr algn="ctr"/>
            <a:r>
              <a:rPr lang="fr-BE" b="1" dirty="0"/>
              <a:t>Le carré de la qualité</a:t>
            </a:r>
          </a:p>
          <a:p>
            <a:pPr algn="ctr"/>
            <a:r>
              <a:rPr lang="fr-BE" dirty="0"/>
              <a:t>Les 4 formes de la qualité sont considérées: qualité attendue, voulue, réalisée et perçue</a:t>
            </a:r>
          </a:p>
        </p:txBody>
      </p:sp>
      <p:sp>
        <p:nvSpPr>
          <p:cNvPr id="36" name="Rectangle 35">
            <a:extLst>
              <a:ext uri="{FF2B5EF4-FFF2-40B4-BE49-F238E27FC236}">
                <a16:creationId xmlns:a16="http://schemas.microsoft.com/office/drawing/2014/main" id="{27652675-110F-4D35-A6ED-A110222CA585}"/>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pic>
        <p:nvPicPr>
          <p:cNvPr id="16" name="Image 15" descr="https://upload.wikimedia.org/wikipedia/commons/thumb/0/06/Roue_de_Deming.svg/800px-Roue_de_Deming.svg.png">
            <a:extLst>
              <a:ext uri="{FF2B5EF4-FFF2-40B4-BE49-F238E27FC236}">
                <a16:creationId xmlns:a16="http://schemas.microsoft.com/office/drawing/2014/main" id="{6228A01D-F711-4CF6-85F2-4D866ACBB3F1}"/>
              </a:ext>
            </a:extLst>
          </p:cNvPr>
          <p:cNvPicPr/>
          <p:nvPr/>
        </p:nvPicPr>
        <p:blipFill rotWithShape="1">
          <a:blip r:embed="rId2" cstate="print">
            <a:extLst>
              <a:ext uri="{28A0092B-C50C-407E-A947-70E740481C1C}">
                <a14:useLocalDpi xmlns:a14="http://schemas.microsoft.com/office/drawing/2010/main" val="0"/>
              </a:ext>
            </a:extLst>
          </a:blip>
          <a:srcRect l="3391" r="3348"/>
          <a:stretch/>
        </p:blipFill>
        <p:spPr bwMode="auto">
          <a:xfrm>
            <a:off x="1102191" y="1978957"/>
            <a:ext cx="2338705" cy="1966595"/>
          </a:xfrm>
          <a:prstGeom prst="rect">
            <a:avLst/>
          </a:prstGeom>
          <a:noFill/>
          <a:ln>
            <a:noFill/>
          </a:ln>
          <a:extLst>
            <a:ext uri="{53640926-AAD7-44D8-BBD7-CCE9431645EC}">
              <a14:shadowObscured xmlns:a14="http://schemas.microsoft.com/office/drawing/2010/main"/>
            </a:ext>
          </a:extLst>
        </p:spPr>
      </p:pic>
      <p:pic>
        <p:nvPicPr>
          <p:cNvPr id="4" name="Image 3">
            <a:extLst>
              <a:ext uri="{FF2B5EF4-FFF2-40B4-BE49-F238E27FC236}">
                <a16:creationId xmlns:a16="http://schemas.microsoft.com/office/drawing/2014/main" id="{1B39BE1E-D89C-4827-BD09-CFB9B166FE90}"/>
              </a:ext>
            </a:extLst>
          </p:cNvPr>
          <p:cNvPicPr>
            <a:picLocks noChangeAspect="1"/>
          </p:cNvPicPr>
          <p:nvPr/>
        </p:nvPicPr>
        <p:blipFill>
          <a:blip r:embed="rId3"/>
          <a:stretch>
            <a:fillRect/>
          </a:stretch>
        </p:blipFill>
        <p:spPr>
          <a:xfrm>
            <a:off x="4825586" y="1868960"/>
            <a:ext cx="2540823" cy="2303967"/>
          </a:xfrm>
          <a:prstGeom prst="rect">
            <a:avLst/>
          </a:prstGeom>
        </p:spPr>
      </p:pic>
      <p:pic>
        <p:nvPicPr>
          <p:cNvPr id="17410" name="Picture 2" descr="Résultat de recherche d'images pour &quot;carré de la qualité&quot;">
            <a:extLst>
              <a:ext uri="{FF2B5EF4-FFF2-40B4-BE49-F238E27FC236}">
                <a16:creationId xmlns:a16="http://schemas.microsoft.com/office/drawing/2014/main" id="{FED67067-A40B-4576-A239-D4A538441D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1100" y="1868960"/>
            <a:ext cx="2969066" cy="203780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C3DAC81B-330D-4700-B96E-04CDD30F6F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4" name="Image 13">
            <a:extLst>
              <a:ext uri="{FF2B5EF4-FFF2-40B4-BE49-F238E27FC236}">
                <a16:creationId xmlns:a16="http://schemas.microsoft.com/office/drawing/2014/main" id="{0068B6AC-771E-4B5C-AC2C-BC46AB88E07F}"/>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3" name="Espace réservé du numéro de diapositive 2">
            <a:extLst>
              <a:ext uri="{FF2B5EF4-FFF2-40B4-BE49-F238E27FC236}">
                <a16:creationId xmlns:a16="http://schemas.microsoft.com/office/drawing/2014/main" id="{A8276749-4FA4-496A-96C6-6DFB09FB5B20}"/>
              </a:ext>
            </a:extLst>
          </p:cNvPr>
          <p:cNvSpPr>
            <a:spLocks noGrp="1"/>
          </p:cNvSpPr>
          <p:nvPr>
            <p:ph type="sldNum" sz="quarter" idx="12"/>
          </p:nvPr>
        </p:nvSpPr>
        <p:spPr/>
        <p:txBody>
          <a:bodyPr/>
          <a:lstStyle/>
          <a:p>
            <a:fld id="{6D6DBB9B-1F52-4903-B67F-EDF59F9FE1E0}" type="slidenum">
              <a:rPr lang="fr-BE" smtClean="0"/>
              <a:t>7</a:t>
            </a:fld>
            <a:endParaRPr lang="fr-BE"/>
          </a:p>
        </p:txBody>
      </p:sp>
      <p:sp>
        <p:nvSpPr>
          <p:cNvPr id="17" name="Rectangle 16">
            <a:extLst>
              <a:ext uri="{FF2B5EF4-FFF2-40B4-BE49-F238E27FC236}">
                <a16:creationId xmlns:a16="http://schemas.microsoft.com/office/drawing/2014/main" id="{E2CB1B95-1EEA-4A57-BC79-322DB644E23B}"/>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590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B190650-45FD-4B07-8400-A21488DB8D25}"/>
              </a:ext>
            </a:extLst>
          </p:cNvPr>
          <p:cNvSpPr txBox="1"/>
          <p:nvPr/>
        </p:nvSpPr>
        <p:spPr>
          <a:xfrm>
            <a:off x="0" y="4430320"/>
            <a:ext cx="4679125" cy="1477328"/>
          </a:xfrm>
          <a:prstGeom prst="rect">
            <a:avLst/>
          </a:prstGeom>
          <a:noFill/>
        </p:spPr>
        <p:txBody>
          <a:bodyPr wrap="square" rtlCol="0">
            <a:spAutoFit/>
          </a:bodyPr>
          <a:lstStyle/>
          <a:p>
            <a:pPr algn="ctr"/>
            <a:r>
              <a:rPr lang="fr-BE" b="1" dirty="0"/>
              <a:t>La roue de </a:t>
            </a:r>
            <a:r>
              <a:rPr lang="fr-BE" b="1" dirty="0" err="1"/>
              <a:t>deming</a:t>
            </a:r>
            <a:endParaRPr lang="fr-BE" b="1" dirty="0"/>
          </a:p>
          <a:p>
            <a:pPr algn="ctr"/>
            <a:r>
              <a:rPr lang="fr-BE" dirty="0"/>
              <a:t>Il y a 4 étapes qui se succèdent de façon continue: l’autoévaluation, l’analyse des défis, le plan d’amélioration et la mise en œuvre des changements</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907648"/>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6" name="Image 15" descr="https://upload.wikimedia.org/wikipedia/commons/thumb/0/06/Roue_de_Deming.svg/800px-Roue_de_Deming.svg.png">
            <a:extLst>
              <a:ext uri="{FF2B5EF4-FFF2-40B4-BE49-F238E27FC236}">
                <a16:creationId xmlns:a16="http://schemas.microsoft.com/office/drawing/2014/main" id="{6228A01D-F711-4CF6-85F2-4D866ACBB3F1}"/>
              </a:ext>
            </a:extLst>
          </p:cNvPr>
          <p:cNvPicPr/>
          <p:nvPr/>
        </p:nvPicPr>
        <p:blipFill rotWithShape="1">
          <a:blip r:embed="rId2" cstate="print">
            <a:extLst>
              <a:ext uri="{28A0092B-C50C-407E-A947-70E740481C1C}">
                <a14:useLocalDpi xmlns:a14="http://schemas.microsoft.com/office/drawing/2010/main" val="0"/>
              </a:ext>
            </a:extLst>
          </a:blip>
          <a:srcRect l="3391" r="3348"/>
          <a:stretch/>
        </p:blipFill>
        <p:spPr bwMode="auto">
          <a:xfrm>
            <a:off x="1102191" y="2513532"/>
            <a:ext cx="2338705" cy="1966595"/>
          </a:xfrm>
          <a:prstGeom prst="rect">
            <a:avLst/>
          </a:prstGeom>
          <a:noFill/>
          <a:ln>
            <a:noFill/>
          </a:ln>
          <a:extLst>
            <a:ext uri="{53640926-AAD7-44D8-BBD7-CCE9431645EC}">
              <a14:shadowObscured xmlns:a14="http://schemas.microsoft.com/office/drawing/2010/main"/>
            </a:ext>
          </a:extLst>
        </p:spPr>
      </p:pic>
      <p:pic>
        <p:nvPicPr>
          <p:cNvPr id="15" name="Image 14">
            <a:extLst>
              <a:ext uri="{FF2B5EF4-FFF2-40B4-BE49-F238E27FC236}">
                <a16:creationId xmlns:a16="http://schemas.microsoft.com/office/drawing/2014/main" id="{C9DF5BD4-45D0-407A-A074-950F5DDCA397}"/>
              </a:ext>
            </a:extLst>
          </p:cNvPr>
          <p:cNvPicPr/>
          <p:nvPr/>
        </p:nvPicPr>
        <p:blipFill>
          <a:blip r:embed="rId3"/>
          <a:srcRect/>
          <a:stretch>
            <a:fillRect/>
          </a:stretch>
        </p:blipFill>
        <p:spPr bwMode="auto">
          <a:xfrm>
            <a:off x="4679125" y="2484434"/>
            <a:ext cx="7500447" cy="4227562"/>
          </a:xfrm>
          <a:prstGeom prst="rect">
            <a:avLst/>
          </a:prstGeom>
          <a:noFill/>
          <a:ln w="9525">
            <a:noFill/>
            <a:miter lim="800000"/>
            <a:headEnd/>
            <a:tailEnd/>
          </a:ln>
        </p:spPr>
      </p:pic>
      <p:sp>
        <p:nvSpPr>
          <p:cNvPr id="3" name="Espace réservé du numéro de diapositive 2">
            <a:extLst>
              <a:ext uri="{FF2B5EF4-FFF2-40B4-BE49-F238E27FC236}">
                <a16:creationId xmlns:a16="http://schemas.microsoft.com/office/drawing/2014/main" id="{12AEE101-D297-43E4-9C80-CB2C395B1C76}"/>
              </a:ext>
            </a:extLst>
          </p:cNvPr>
          <p:cNvSpPr>
            <a:spLocks noGrp="1"/>
          </p:cNvSpPr>
          <p:nvPr>
            <p:ph type="sldNum" sz="quarter" idx="12"/>
          </p:nvPr>
        </p:nvSpPr>
        <p:spPr/>
        <p:txBody>
          <a:bodyPr/>
          <a:lstStyle/>
          <a:p>
            <a:fld id="{6D6DBB9B-1F52-4903-B67F-EDF59F9FE1E0}" type="slidenum">
              <a:rPr lang="fr-BE" smtClean="0"/>
              <a:t>8</a:t>
            </a:fld>
            <a:endParaRPr lang="fr-BE"/>
          </a:p>
        </p:txBody>
      </p:sp>
      <p:sp>
        <p:nvSpPr>
          <p:cNvPr id="11" name="ZoneTexte 10">
            <a:extLst>
              <a:ext uri="{FF2B5EF4-FFF2-40B4-BE49-F238E27FC236}">
                <a16:creationId xmlns:a16="http://schemas.microsoft.com/office/drawing/2014/main" id="{76E249D8-152F-40B7-8014-8099AE45F793}"/>
              </a:ext>
            </a:extLst>
          </p:cNvPr>
          <p:cNvSpPr txBox="1"/>
          <p:nvPr/>
        </p:nvSpPr>
        <p:spPr>
          <a:xfrm>
            <a:off x="947225" y="1075277"/>
            <a:ext cx="10297550" cy="1015663"/>
          </a:xfrm>
          <a:prstGeom prst="rect">
            <a:avLst/>
          </a:prstGeom>
          <a:noFill/>
        </p:spPr>
        <p:txBody>
          <a:bodyPr wrap="square" rtlCol="0">
            <a:spAutoFit/>
          </a:bodyPr>
          <a:lstStyle/>
          <a:p>
            <a:pPr marL="285750" indent="-285750">
              <a:buFont typeface="Arial" panose="020B0604020202020204" pitchFamily="34" charset="0"/>
              <a:buChar char="•"/>
            </a:pPr>
            <a:r>
              <a:rPr lang="fr-BE" sz="2000" dirty="0"/>
              <a:t>Le modèle de MQ utilisé dans le CQ est celui de la roue de </a:t>
            </a:r>
            <a:r>
              <a:rPr lang="fr-BE" sz="2000" dirty="0" err="1"/>
              <a:t>deming</a:t>
            </a:r>
            <a:r>
              <a:rPr lang="fr-BE" sz="2000" dirty="0"/>
              <a:t>.</a:t>
            </a:r>
          </a:p>
          <a:p>
            <a:pPr marL="285750" indent="-285750">
              <a:buFont typeface="Arial" panose="020B0604020202020204" pitchFamily="34" charset="0"/>
              <a:buChar char="•"/>
            </a:pPr>
            <a:r>
              <a:rPr lang="fr-BE" sz="2000" dirty="0"/>
              <a:t>Il s’agit d’un cycle de 4 étapes: auto-évaluation, analyse, plan et mise en œuvre</a:t>
            </a:r>
          </a:p>
          <a:p>
            <a:pPr marL="285750" indent="-285750">
              <a:buFont typeface="Arial" panose="020B0604020202020204" pitchFamily="34" charset="0"/>
              <a:buChar char="•"/>
            </a:pPr>
            <a:r>
              <a:rPr lang="fr-BE" sz="2000" dirty="0"/>
              <a:t>Durant tout le cycle les équipes sont soutenues par les assistants-qualité de DS = coachs</a:t>
            </a:r>
          </a:p>
        </p:txBody>
      </p:sp>
      <p:pic>
        <p:nvPicPr>
          <p:cNvPr id="20" name="Image 19">
            <a:extLst>
              <a:ext uri="{FF2B5EF4-FFF2-40B4-BE49-F238E27FC236}">
                <a16:creationId xmlns:a16="http://schemas.microsoft.com/office/drawing/2014/main" id="{75AAA377-670B-4198-A7E8-91AAA9F00C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21" name="Image 20">
            <a:extLst>
              <a:ext uri="{FF2B5EF4-FFF2-40B4-BE49-F238E27FC236}">
                <a16:creationId xmlns:a16="http://schemas.microsoft.com/office/drawing/2014/main" id="{B228E409-5A21-495E-80CC-0CD088A3DCB0}"/>
              </a:ext>
            </a:extLst>
          </p:cNvPr>
          <p:cNvPicPr>
            <a:picLocks noChangeAspect="1"/>
          </p:cNvPicPr>
          <p:nvPr/>
        </p:nvPicPr>
        <p:blipFill rotWithShape="1">
          <a:blip r:embed="rId5"/>
          <a:srcRect l="23654" t="37419" r="20154" b="26235"/>
          <a:stretch/>
        </p:blipFill>
        <p:spPr>
          <a:xfrm>
            <a:off x="8857956" y="73371"/>
            <a:ext cx="3334044" cy="1161933"/>
          </a:xfrm>
          <a:prstGeom prst="rect">
            <a:avLst/>
          </a:prstGeom>
        </p:spPr>
      </p:pic>
    </p:spTree>
    <p:extLst>
      <p:ext uri="{BB962C8B-B14F-4D97-AF65-F5344CB8AC3E}">
        <p14:creationId xmlns:p14="http://schemas.microsoft.com/office/powerpoint/2010/main" val="124164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B5003-7BD2-4C81-BF78-2ADB7A8FBFC9}"/>
              </a:ext>
            </a:extLst>
          </p:cNvPr>
          <p:cNvSpPr>
            <a:spLocks noGrp="1"/>
          </p:cNvSpPr>
          <p:nvPr>
            <p:ph type="title"/>
          </p:nvPr>
        </p:nvSpPr>
        <p:spPr>
          <a:xfrm>
            <a:off x="784836" y="716357"/>
            <a:ext cx="10894256" cy="1325563"/>
          </a:xfrm>
        </p:spPr>
        <p:txBody>
          <a:bodyPr>
            <a:normAutofit/>
          </a:bodyPr>
          <a:lstStyle/>
          <a:p>
            <a:r>
              <a:rPr lang="fr-BE" sz="3200" dirty="0"/>
              <a:t>4- De quels intrants a-t-on besoin pour la qualité ?</a:t>
            </a:r>
          </a:p>
        </p:txBody>
      </p:sp>
      <p:pic>
        <p:nvPicPr>
          <p:cNvPr id="4" name="Image 3">
            <a:extLst>
              <a:ext uri="{FF2B5EF4-FFF2-40B4-BE49-F238E27FC236}">
                <a16:creationId xmlns:a16="http://schemas.microsoft.com/office/drawing/2014/main" id="{44F782F6-4C90-4C55-BE19-FED61D3D8B51}"/>
              </a:ext>
            </a:extLst>
          </p:cNvPr>
          <p:cNvPicPr>
            <a:picLocks noChangeAspect="1"/>
          </p:cNvPicPr>
          <p:nvPr/>
        </p:nvPicPr>
        <p:blipFill>
          <a:blip r:embed="rId2"/>
          <a:stretch>
            <a:fillRect/>
          </a:stretch>
        </p:blipFill>
        <p:spPr>
          <a:xfrm>
            <a:off x="784836" y="1987836"/>
            <a:ext cx="2619375" cy="1743075"/>
          </a:xfrm>
          <a:prstGeom prst="rect">
            <a:avLst/>
          </a:prstGeom>
        </p:spPr>
      </p:pic>
      <p:sp>
        <p:nvSpPr>
          <p:cNvPr id="5" name="ZoneTexte 4">
            <a:extLst>
              <a:ext uri="{FF2B5EF4-FFF2-40B4-BE49-F238E27FC236}">
                <a16:creationId xmlns:a16="http://schemas.microsoft.com/office/drawing/2014/main" id="{BB190650-45FD-4B07-8400-A21488DB8D25}"/>
              </a:ext>
            </a:extLst>
          </p:cNvPr>
          <p:cNvSpPr txBox="1"/>
          <p:nvPr/>
        </p:nvSpPr>
        <p:spPr>
          <a:xfrm>
            <a:off x="507372" y="4104973"/>
            <a:ext cx="2839967" cy="1200329"/>
          </a:xfrm>
          <a:prstGeom prst="rect">
            <a:avLst/>
          </a:prstGeom>
          <a:noFill/>
        </p:spPr>
        <p:txBody>
          <a:bodyPr wrap="square" rtlCol="0">
            <a:spAutoFit/>
          </a:bodyPr>
          <a:lstStyle/>
          <a:p>
            <a:pPr algn="ctr"/>
            <a:r>
              <a:rPr lang="fr-BE" b="1" dirty="0"/>
              <a:t>Matériel</a:t>
            </a:r>
          </a:p>
          <a:p>
            <a:r>
              <a:rPr lang="fr-BE" dirty="0"/>
              <a:t>Il n’est pas possible de faire de la qualité sans un minimum (eau…)</a:t>
            </a:r>
          </a:p>
        </p:txBody>
      </p:sp>
      <p:sp>
        <p:nvSpPr>
          <p:cNvPr id="6" name="Rectangle 5">
            <a:extLst>
              <a:ext uri="{FF2B5EF4-FFF2-40B4-BE49-F238E27FC236}">
                <a16:creationId xmlns:a16="http://schemas.microsoft.com/office/drawing/2014/main" id="{3EACDB64-CDF5-456F-9E62-251E2CF56763}"/>
              </a:ext>
            </a:extLst>
          </p:cNvPr>
          <p:cNvSpPr/>
          <p:nvPr/>
        </p:nvSpPr>
        <p:spPr>
          <a:xfrm>
            <a:off x="1116064" y="5373073"/>
            <a:ext cx="1956920" cy="69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BDCC32C8-B366-4A89-8929-0D8498FC00FB}"/>
              </a:ext>
            </a:extLst>
          </p:cNvPr>
          <p:cNvSpPr txBox="1"/>
          <p:nvPr/>
        </p:nvSpPr>
        <p:spPr>
          <a:xfrm>
            <a:off x="4811842" y="4104973"/>
            <a:ext cx="2999117" cy="923330"/>
          </a:xfrm>
          <a:prstGeom prst="rect">
            <a:avLst/>
          </a:prstGeom>
          <a:noFill/>
        </p:spPr>
        <p:txBody>
          <a:bodyPr wrap="square" rtlCol="0">
            <a:spAutoFit/>
          </a:bodyPr>
          <a:lstStyle/>
          <a:p>
            <a:pPr algn="ctr"/>
            <a:r>
              <a:rPr lang="fr-BE" b="1" dirty="0"/>
              <a:t>Les fonds</a:t>
            </a:r>
          </a:p>
          <a:p>
            <a:pPr algn="ctr"/>
            <a:r>
              <a:rPr lang="fr-BE" dirty="0"/>
              <a:t>Avec assez d’argent, on peut tout faire</a:t>
            </a:r>
          </a:p>
        </p:txBody>
      </p:sp>
      <p:sp>
        <p:nvSpPr>
          <p:cNvPr id="8" name="Rectangle 7">
            <a:extLst>
              <a:ext uri="{FF2B5EF4-FFF2-40B4-BE49-F238E27FC236}">
                <a16:creationId xmlns:a16="http://schemas.microsoft.com/office/drawing/2014/main" id="{E1DD9E65-7CE8-42DA-99C8-F21BE23B7B0B}"/>
              </a:ext>
            </a:extLst>
          </p:cNvPr>
          <p:cNvSpPr/>
          <p:nvPr/>
        </p:nvSpPr>
        <p:spPr>
          <a:xfrm>
            <a:off x="5117540" y="5373073"/>
            <a:ext cx="1956920" cy="69560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E132E335-DEE7-4794-977F-5925BCFAE836}"/>
              </a:ext>
            </a:extLst>
          </p:cNvPr>
          <p:cNvSpPr txBox="1"/>
          <p:nvPr/>
        </p:nvSpPr>
        <p:spPr>
          <a:xfrm>
            <a:off x="9030960" y="4104973"/>
            <a:ext cx="2653668" cy="1200329"/>
          </a:xfrm>
          <a:prstGeom prst="rect">
            <a:avLst/>
          </a:prstGeom>
          <a:noFill/>
        </p:spPr>
        <p:txBody>
          <a:bodyPr wrap="square" rtlCol="0">
            <a:spAutoFit/>
          </a:bodyPr>
          <a:lstStyle/>
          <a:p>
            <a:pPr algn="ctr"/>
            <a:r>
              <a:rPr lang="fr-BE" b="1" dirty="0"/>
              <a:t>Les ressources humaines</a:t>
            </a:r>
          </a:p>
          <a:p>
            <a:pPr algn="ctr"/>
            <a:r>
              <a:rPr lang="fr-BE" dirty="0"/>
              <a:t>Des personnels compétents et suffisants assurent la qualité </a:t>
            </a:r>
          </a:p>
        </p:txBody>
      </p:sp>
      <p:pic>
        <p:nvPicPr>
          <p:cNvPr id="11" name="Image 10">
            <a:extLst>
              <a:ext uri="{FF2B5EF4-FFF2-40B4-BE49-F238E27FC236}">
                <a16:creationId xmlns:a16="http://schemas.microsoft.com/office/drawing/2014/main" id="{D3917A4F-FA0C-4532-AE96-FD14F0AFBCEB}"/>
              </a:ext>
            </a:extLst>
          </p:cNvPr>
          <p:cNvPicPr>
            <a:picLocks noChangeAspect="1"/>
          </p:cNvPicPr>
          <p:nvPr/>
        </p:nvPicPr>
        <p:blipFill>
          <a:blip r:embed="rId3"/>
          <a:stretch>
            <a:fillRect/>
          </a:stretch>
        </p:blipFill>
        <p:spPr>
          <a:xfrm>
            <a:off x="4811842" y="1523632"/>
            <a:ext cx="2999117" cy="2671482"/>
          </a:xfrm>
          <a:prstGeom prst="rect">
            <a:avLst/>
          </a:prstGeom>
        </p:spPr>
      </p:pic>
      <p:pic>
        <p:nvPicPr>
          <p:cNvPr id="12" name="Image 11">
            <a:extLst>
              <a:ext uri="{FF2B5EF4-FFF2-40B4-BE49-F238E27FC236}">
                <a16:creationId xmlns:a16="http://schemas.microsoft.com/office/drawing/2014/main" id="{53ED748F-3204-4691-AEB2-47774AFFF00F}"/>
              </a:ext>
            </a:extLst>
          </p:cNvPr>
          <p:cNvPicPr>
            <a:picLocks noChangeAspect="1"/>
          </p:cNvPicPr>
          <p:nvPr/>
        </p:nvPicPr>
        <p:blipFill>
          <a:blip r:embed="rId4"/>
          <a:stretch>
            <a:fillRect/>
          </a:stretch>
        </p:blipFill>
        <p:spPr>
          <a:xfrm>
            <a:off x="9030960" y="2181278"/>
            <a:ext cx="2847975" cy="1609725"/>
          </a:xfrm>
          <a:prstGeom prst="rect">
            <a:avLst/>
          </a:prstGeom>
        </p:spPr>
      </p:pic>
      <p:sp>
        <p:nvSpPr>
          <p:cNvPr id="3" name="Rectangle 2">
            <a:extLst>
              <a:ext uri="{FF2B5EF4-FFF2-40B4-BE49-F238E27FC236}">
                <a16:creationId xmlns:a16="http://schemas.microsoft.com/office/drawing/2014/main" id="{018B355F-047B-4A2A-987B-4C31122D165C}"/>
              </a:ext>
            </a:extLst>
          </p:cNvPr>
          <p:cNvSpPr/>
          <p:nvPr/>
        </p:nvSpPr>
        <p:spPr>
          <a:xfrm>
            <a:off x="4553590" y="6463191"/>
            <a:ext cx="3084819" cy="369332"/>
          </a:xfrm>
          <a:prstGeom prst="rect">
            <a:avLst/>
          </a:prstGeom>
        </p:spPr>
        <p:txBody>
          <a:bodyPr wrap="none">
            <a:spAutoFit/>
          </a:bodyPr>
          <a:lstStyle/>
          <a:p>
            <a:r>
              <a:rPr lang="fr-BE" dirty="0"/>
              <a:t>(plusieurs choix sont possibles)</a:t>
            </a:r>
          </a:p>
        </p:txBody>
      </p:sp>
      <p:sp>
        <p:nvSpPr>
          <p:cNvPr id="13" name="Espace réservé du numéro de diapositive 12">
            <a:extLst>
              <a:ext uri="{FF2B5EF4-FFF2-40B4-BE49-F238E27FC236}">
                <a16:creationId xmlns:a16="http://schemas.microsoft.com/office/drawing/2014/main" id="{3BC4A21B-35FC-41A4-9ADE-42B1419BDB65}"/>
              </a:ext>
            </a:extLst>
          </p:cNvPr>
          <p:cNvSpPr>
            <a:spLocks noGrp="1"/>
          </p:cNvSpPr>
          <p:nvPr>
            <p:ph type="sldNum" sz="quarter" idx="12"/>
          </p:nvPr>
        </p:nvSpPr>
        <p:spPr/>
        <p:txBody>
          <a:bodyPr/>
          <a:lstStyle/>
          <a:p>
            <a:fld id="{6D6DBB9B-1F52-4903-B67F-EDF59F9FE1E0}" type="slidenum">
              <a:rPr lang="fr-BE" smtClean="0"/>
              <a:t>9</a:t>
            </a:fld>
            <a:endParaRPr lang="fr-BE"/>
          </a:p>
        </p:txBody>
      </p:sp>
      <p:pic>
        <p:nvPicPr>
          <p:cNvPr id="14" name="Image 13">
            <a:extLst>
              <a:ext uri="{FF2B5EF4-FFF2-40B4-BE49-F238E27FC236}">
                <a16:creationId xmlns:a16="http://schemas.microsoft.com/office/drawing/2014/main" id="{42A07A44-FC0B-4A19-A9D6-316680CCD6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09700" cy="986790"/>
          </a:xfrm>
          <a:prstGeom prst="rect">
            <a:avLst/>
          </a:prstGeom>
        </p:spPr>
      </p:pic>
      <p:pic>
        <p:nvPicPr>
          <p:cNvPr id="15" name="Image 14">
            <a:extLst>
              <a:ext uri="{FF2B5EF4-FFF2-40B4-BE49-F238E27FC236}">
                <a16:creationId xmlns:a16="http://schemas.microsoft.com/office/drawing/2014/main" id="{799B9B10-70AB-4083-B494-A12584CDA447}"/>
              </a:ext>
            </a:extLst>
          </p:cNvPr>
          <p:cNvPicPr>
            <a:picLocks noChangeAspect="1"/>
          </p:cNvPicPr>
          <p:nvPr/>
        </p:nvPicPr>
        <p:blipFill rotWithShape="1">
          <a:blip r:embed="rId6"/>
          <a:srcRect l="23654" t="37419" r="20154" b="26235"/>
          <a:stretch/>
        </p:blipFill>
        <p:spPr>
          <a:xfrm>
            <a:off x="8857956" y="73371"/>
            <a:ext cx="3334044" cy="1161933"/>
          </a:xfrm>
          <a:prstGeom prst="rect">
            <a:avLst/>
          </a:prstGeom>
        </p:spPr>
      </p:pic>
      <p:sp>
        <p:nvSpPr>
          <p:cNvPr id="16" name="Rectangle 15">
            <a:extLst>
              <a:ext uri="{FF2B5EF4-FFF2-40B4-BE49-F238E27FC236}">
                <a16:creationId xmlns:a16="http://schemas.microsoft.com/office/drawing/2014/main" id="{69677A01-986E-4198-A579-4402A06221E5}"/>
              </a:ext>
            </a:extLst>
          </p:cNvPr>
          <p:cNvSpPr/>
          <p:nvPr/>
        </p:nvSpPr>
        <p:spPr>
          <a:xfrm>
            <a:off x="9234838" y="5373073"/>
            <a:ext cx="1956920" cy="6956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62074644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754FA02DCA72488A894E436BA3344B" ma:contentTypeVersion="9" ma:contentTypeDescription="Crée un document." ma:contentTypeScope="" ma:versionID="6b2984c352ef3e2a2133217f53a91e5c">
  <xsd:schema xmlns:xsd="http://www.w3.org/2001/XMLSchema" xmlns:xs="http://www.w3.org/2001/XMLSchema" xmlns:p="http://schemas.microsoft.com/office/2006/metadata/properties" xmlns:ns2="3b4ddbec-3349-4c85-93f9-32bd5c8d2b43" xmlns:ns3="d48a697e-fd98-49a0-85bc-f2587ce56d60" targetNamespace="http://schemas.microsoft.com/office/2006/metadata/properties" ma:root="true" ma:fieldsID="661ab32ef9aa163a165006f25a32aa66" ns2:_="" ns3:_="">
    <xsd:import namespace="3b4ddbec-3349-4c85-93f9-32bd5c8d2b43"/>
    <xsd:import namespace="d48a697e-fd98-49a0-85bc-f2587ce56d6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4ddbec-3349-4c85-93f9-32bd5c8d2b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0aed264e-563a-469a-8ebe-271e849ec10c"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48a697e-fd98-49a0-85bc-f2587ce56d6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57d17b7-812a-44fb-963b-d0e0dfe20ef9}" ma:internalName="TaxCatchAll" ma:showField="CatchAllData" ma:web="d48a697e-fd98-49a0-85bc-f2587ce56d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48a697e-fd98-49a0-85bc-f2587ce56d60" xsi:nil="true"/>
    <lcf76f155ced4ddcb4097134ff3c332f xmlns="3b4ddbec-3349-4c85-93f9-32bd5c8d2b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E742E35-105B-4B24-A2EE-E1C760297EB3}"/>
</file>

<file path=customXml/itemProps2.xml><?xml version="1.0" encoding="utf-8"?>
<ds:datastoreItem xmlns:ds="http://schemas.openxmlformats.org/officeDocument/2006/customXml" ds:itemID="{8053D39A-15FE-4B42-83B2-E4F8874426DE}">
  <ds:schemaRefs>
    <ds:schemaRef ds:uri="http://schemas.microsoft.com/sharepoint/v3/contenttype/forms"/>
  </ds:schemaRefs>
</ds:datastoreItem>
</file>

<file path=customXml/itemProps3.xml><?xml version="1.0" encoding="utf-8"?>
<ds:datastoreItem xmlns:ds="http://schemas.openxmlformats.org/officeDocument/2006/customXml" ds:itemID="{C13A2FE4-CBD7-40AD-AE23-88E12748DA4B}">
  <ds:schemaRefs>
    <ds:schemaRef ds:uri="http://schemas.microsoft.com/office/infopath/2007/PartnerControls"/>
    <ds:schemaRef ds:uri="http://purl.org/dc/dcmitype/"/>
    <ds:schemaRef ds:uri="http://schemas.microsoft.com/office/2006/documentManagement/types"/>
    <ds:schemaRef ds:uri="http://purl.org/dc/elements/1.1/"/>
    <ds:schemaRef ds:uri="77e4d865-eabf-4743-9de0-e2ec66b86b50"/>
    <ds:schemaRef ds:uri="http://schemas.openxmlformats.org/package/2006/metadata/core-properties"/>
    <ds:schemaRef ds:uri="http://purl.org/dc/terms/"/>
    <ds:schemaRef ds:uri="f49583c0-7cd9-42ec-939e-f11ea71c718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374</TotalTime>
  <Words>2216</Words>
  <Application>Microsoft Office PowerPoint</Application>
  <PresentationFormat>Grand écran</PresentationFormat>
  <Paragraphs>353</Paragraphs>
  <Slides>32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32</vt:i4>
      </vt:variant>
    </vt:vector>
  </HeadingPairs>
  <TitlesOfParts>
    <vt:vector size="40" baseType="lpstr">
      <vt:lpstr>Arial</vt:lpstr>
      <vt:lpstr>Calibri</vt:lpstr>
      <vt:lpstr>Calibri Light</vt:lpstr>
      <vt:lpstr>Comic Sans MS</vt:lpstr>
      <vt:lpstr>Gravur-Condensed</vt:lpstr>
      <vt:lpstr>Symbol</vt:lpstr>
      <vt:lpstr>Times New Roman</vt:lpstr>
      <vt:lpstr>Thème Office</vt:lpstr>
      <vt:lpstr>Principes du management de la qualité selon l’approche CQ</vt:lpstr>
      <vt:lpstr>Règles du quiz</vt:lpstr>
      <vt:lpstr>1- La qualité, c’est ?</vt:lpstr>
      <vt:lpstr>La qualité, c’est soigner, prévenir, promouvoir et satisfaire.  La qualité est une démarche globale</vt:lpstr>
      <vt:lpstr>2- Le management de la qualité, c’est ?</vt:lpstr>
      <vt:lpstr>Le management de la qualité est une méthode pour s’améliorer de façon continue</vt:lpstr>
      <vt:lpstr>3- Quel est le modèle de management de la qualité utilisé dans le concours qualité?</vt:lpstr>
      <vt:lpstr>Présentation PowerPoint</vt:lpstr>
      <vt:lpstr>4- De quels intrants a-t-on besoin pour la qualité ?</vt:lpstr>
      <vt:lpstr>Il est important de considérer toutes les ressources pour obtenir la qualité </vt:lpstr>
      <vt:lpstr>5- Que doit on regarder pour s’assurer de la qualité ?</vt:lpstr>
      <vt:lpstr>Intrants, processus et résultats représentent différentes formes de qualité. Toutes sont importantes.</vt:lpstr>
      <vt:lpstr>Différentes formes de qualité</vt:lpstr>
      <vt:lpstr>6- Que regarde t’on habituellement pour s’assurer de la qualité ?</vt:lpstr>
      <vt:lpstr>* La tendance habituelle concentrée sur les ressources et, éventuellement les résultats.  * Les résultats mesurés sont souvent quantitatifs et centrés sur l’épidémiologie. La satisfaction, surtout des personnels, est rarement pris en compte.  * La boite noire des processus est rarement ouverte.</vt:lpstr>
      <vt:lpstr>7- Quels sont les intérêts du concours ?</vt:lpstr>
      <vt:lpstr>Les formes de récompenses du CQ sont multiples: motivation, progression, satisfaction, prix du concours, primes PBF… mais personne n’est sanctionné d’avoir participé!!</vt:lpstr>
      <vt:lpstr>8-  Qui sont les gagnants du CQ?</vt:lpstr>
      <vt:lpstr>Tout le monde gagne</vt:lpstr>
      <vt:lpstr>9- Avec quoi peut on comparer le CQ dans son soutien à l’apprentissage ?</vt:lpstr>
      <vt:lpstr>8- Les équipes ne sont ni des enfants ni des plantes!  Elles sont actives dans leur apprentissage.</vt:lpstr>
      <vt:lpstr>10- Quelles sont les opportunités d’apprentissage lors du CQ ?</vt:lpstr>
      <vt:lpstr>Tout le cycle contient des opportunités d’apprentissage qui varient afin que tous progressent</vt:lpstr>
      <vt:lpstr>11-  Pourquoi faire faire une auto-évaluation plutôt qu’une évaluation externe, « objective »?</vt:lpstr>
      <vt:lpstr>L’auto-évaluation se fait en équipe: - tout le monde connait des aspects particuliers et peut enrichir la discussion pour avoir une vision réaliste de la situation (personne ne sait tout mais tout le monde connait quelque chose) - chacun sera impliqué dans les mesures d’amélioration - pour répondre à n’importe quel enjeu, les capacités à s’auto-évaluer sont nécessaires</vt:lpstr>
      <vt:lpstr>12-  Comment se fait une auto-évaluation ?</vt:lpstr>
      <vt:lpstr>L’auto-évaluation implique toute l’équipe, quels soient les rôles et la formation. L’AQ-DS n’est là qu’en soutien.  Pour que le soutien soit efficace, il faut que l’équipe ai commencé son auto-évaluation avant la première visite de l’AQ-DS</vt:lpstr>
      <vt:lpstr>13-  Qui décide des mesures d’amélioration ?</vt:lpstr>
      <vt:lpstr>13-  Qui décide des mesures d’amélioration ?</vt:lpstr>
      <vt:lpstr>14-  Quel est le rôle des assistants qualité de DS (AQ-DS)?</vt:lpstr>
      <vt:lpstr>Le rôle des AQ-DS: une supervision réflexive</vt:lpstr>
      <vt:lpstr>Messages clés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Principes du management de la qualité selon l’approche CQ</dc:title>
  <dc:creator>FROMONT  Anne</dc:creator>
  <cp:lastModifiedBy>Anne Fromont</cp:lastModifiedBy>
  <cp:revision>37</cp:revision>
  <dcterms:created xsi:type="dcterms:W3CDTF">2019-02-21T14:22:40Z</dcterms:created>
  <dcterms:modified xsi:type="dcterms:W3CDTF">2022-11-25T09:11:49Z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0x0101009F754FA02DCA72488A894E436BA3344B</vt:lpwstr>
  </property>
</Properties>
</file>